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notesMasterIdLst>
    <p:notesMasterId r:id="rId25"/>
  </p:notesMasterIdLst>
  <p:sldIdLst>
    <p:sldId id="256" r:id="rId2"/>
    <p:sldId id="261" r:id="rId3"/>
    <p:sldId id="258" r:id="rId4"/>
    <p:sldId id="259" r:id="rId5"/>
    <p:sldId id="276" r:id="rId6"/>
    <p:sldId id="260" r:id="rId7"/>
    <p:sldId id="257" r:id="rId8"/>
    <p:sldId id="277" r:id="rId9"/>
    <p:sldId id="262" r:id="rId10"/>
    <p:sldId id="263" r:id="rId11"/>
    <p:sldId id="264" r:id="rId12"/>
    <p:sldId id="267" r:id="rId13"/>
    <p:sldId id="268" r:id="rId14"/>
    <p:sldId id="270" r:id="rId15"/>
    <p:sldId id="269" r:id="rId16"/>
    <p:sldId id="265" r:id="rId17"/>
    <p:sldId id="271" r:id="rId18"/>
    <p:sldId id="272" r:id="rId19"/>
    <p:sldId id="273" r:id="rId20"/>
    <p:sldId id="274" r:id="rId21"/>
    <p:sldId id="275" r:id="rId22"/>
    <p:sldId id="266"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240"/>
    <p:restoredTop sz="94624"/>
  </p:normalViewPr>
  <p:slideViewPr>
    <p:cSldViewPr snapToGrid="0" snapToObjects="1">
      <p:cViewPr>
        <p:scale>
          <a:sx n="70" d="100"/>
          <a:sy n="70" d="100"/>
        </p:scale>
        <p:origin x="2064" y="9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569BBC-B417-E341-83DA-8DD5E008CA10}" type="datetimeFigureOut">
              <a:rPr lang="en-US" smtClean="0"/>
              <a:t>10/27/18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2F550A-9281-6C48-98B9-B2223F45E495}" type="slidenum">
              <a:rPr lang="en-US" smtClean="0"/>
              <a:t>‹#›</a:t>
            </a:fld>
            <a:endParaRPr lang="en-US"/>
          </a:p>
        </p:txBody>
      </p:sp>
    </p:spTree>
    <p:extLst>
      <p:ext uri="{BB962C8B-B14F-4D97-AF65-F5344CB8AC3E}">
        <p14:creationId xmlns:p14="http://schemas.microsoft.com/office/powerpoint/2010/main" val="1800932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Stata: ”if” follows a command, for example “replace x=y if z&gt;w” . In other languages, usually they are if then statements</a:t>
            </a:r>
          </a:p>
        </p:txBody>
      </p:sp>
      <p:sp>
        <p:nvSpPr>
          <p:cNvPr id="4" name="Slide Number Placeholder 3"/>
          <p:cNvSpPr>
            <a:spLocks noGrp="1"/>
          </p:cNvSpPr>
          <p:nvPr>
            <p:ph type="sldNum" sz="quarter" idx="5"/>
          </p:nvPr>
        </p:nvSpPr>
        <p:spPr/>
        <p:txBody>
          <a:bodyPr/>
          <a:lstStyle/>
          <a:p>
            <a:fld id="{CF2F550A-9281-6C48-98B9-B2223F45E495}" type="slidenum">
              <a:rPr lang="en-US" smtClean="0"/>
              <a:t>4</a:t>
            </a:fld>
            <a:endParaRPr lang="en-US"/>
          </a:p>
        </p:txBody>
      </p:sp>
    </p:spTree>
    <p:extLst>
      <p:ext uri="{BB962C8B-B14F-4D97-AF65-F5344CB8AC3E}">
        <p14:creationId xmlns:p14="http://schemas.microsoft.com/office/powerpoint/2010/main" val="11606738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(a lot of people will get an error because they forgot to drop missing values for date in twitter dataset beforehand) </a:t>
            </a:r>
          </a:p>
        </p:txBody>
      </p:sp>
      <p:sp>
        <p:nvSpPr>
          <p:cNvPr id="4" name="Slide Number Placeholder 3"/>
          <p:cNvSpPr>
            <a:spLocks noGrp="1"/>
          </p:cNvSpPr>
          <p:nvPr>
            <p:ph type="sldNum" sz="quarter" idx="5"/>
          </p:nvPr>
        </p:nvSpPr>
        <p:spPr/>
        <p:txBody>
          <a:bodyPr/>
          <a:lstStyle/>
          <a:p>
            <a:fld id="{CF2F550A-9281-6C48-98B9-B2223F45E495}" type="slidenum">
              <a:rPr lang="en-US" smtClean="0"/>
              <a:t>23</a:t>
            </a:fld>
            <a:endParaRPr lang="en-US"/>
          </a:p>
        </p:txBody>
      </p:sp>
    </p:spTree>
    <p:extLst>
      <p:ext uri="{BB962C8B-B14F-4D97-AF65-F5344CB8AC3E}">
        <p14:creationId xmlns:p14="http://schemas.microsoft.com/office/powerpoint/2010/main" val="2601880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Logic examples: 	I will wear a raincoat </a:t>
            </a:r>
            <a:r>
              <a:rPr lang="en-US" u="sng" dirty="0"/>
              <a:t>if</a:t>
            </a:r>
            <a:r>
              <a:rPr lang="en-US" dirty="0"/>
              <a:t> it is raining.</a:t>
            </a:r>
          </a:p>
          <a:p>
            <a:r>
              <a:rPr lang="en-US" dirty="0"/>
              <a:t>		I will wear shorts if it is warm </a:t>
            </a:r>
            <a:r>
              <a:rPr lang="en-US" u="sng" dirty="0"/>
              <a:t>&amp;</a:t>
            </a:r>
            <a:r>
              <a:rPr lang="en-US" dirty="0"/>
              <a:t> sunny outside.</a:t>
            </a:r>
          </a:p>
          <a:p>
            <a:r>
              <a:rPr lang="en-US" dirty="0"/>
              <a:t>		I will go to bed if it is 11:00pm | I am tired.</a:t>
            </a:r>
          </a:p>
        </p:txBody>
      </p:sp>
      <p:sp>
        <p:nvSpPr>
          <p:cNvPr id="4" name="Slide Number Placeholder 3"/>
          <p:cNvSpPr>
            <a:spLocks noGrp="1"/>
          </p:cNvSpPr>
          <p:nvPr>
            <p:ph type="sldNum" sz="quarter" idx="5"/>
          </p:nvPr>
        </p:nvSpPr>
        <p:spPr/>
        <p:txBody>
          <a:bodyPr/>
          <a:lstStyle/>
          <a:p>
            <a:fld id="{CF2F550A-9281-6C48-98B9-B2223F45E495}" type="slidenum">
              <a:rPr lang="en-US" smtClean="0"/>
              <a:t>5</a:t>
            </a:fld>
            <a:endParaRPr lang="en-US"/>
          </a:p>
        </p:txBody>
      </p:sp>
    </p:spTree>
    <p:extLst>
      <p:ext uri="{BB962C8B-B14F-4D97-AF65-F5344CB8AC3E}">
        <p14:creationId xmlns:p14="http://schemas.microsoft.com/office/powerpoint/2010/main" val="1193557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Ask them what they think the variables stand for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right- click the file name → properties/get info → location/where) </a:t>
            </a:r>
          </a:p>
          <a:p>
            <a:endParaRPr lang="en-US" dirty="0"/>
          </a:p>
        </p:txBody>
      </p:sp>
      <p:sp>
        <p:nvSpPr>
          <p:cNvPr id="4" name="Slide Number Placeholder 3"/>
          <p:cNvSpPr>
            <a:spLocks noGrp="1"/>
          </p:cNvSpPr>
          <p:nvPr>
            <p:ph type="sldNum" sz="quarter" idx="5"/>
          </p:nvPr>
        </p:nvSpPr>
        <p:spPr/>
        <p:txBody>
          <a:bodyPr/>
          <a:lstStyle/>
          <a:p>
            <a:fld id="{CF2F550A-9281-6C48-98B9-B2223F45E495}" type="slidenum">
              <a:rPr lang="en-US" smtClean="0"/>
              <a:t>6</a:t>
            </a:fld>
            <a:endParaRPr lang="en-US"/>
          </a:p>
        </p:txBody>
      </p:sp>
    </p:spTree>
    <p:extLst>
      <p:ext uri="{BB962C8B-B14F-4D97-AF65-F5344CB8AC3E}">
        <p14:creationId xmlns:p14="http://schemas.microsoft.com/office/powerpoint/2010/main" val="2733033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 will show that they are all numeric values, with double being numbers with two decimals, long being a large integer, </a:t>
            </a:r>
            <a:r>
              <a:rPr lang="en-US" dirty="0" err="1"/>
              <a:t>int</a:t>
            </a:r>
            <a:r>
              <a:rPr lang="en-US" dirty="0"/>
              <a:t> being a medium sized integer, and byte being a fairly small integer</a:t>
            </a:r>
          </a:p>
        </p:txBody>
      </p:sp>
      <p:sp>
        <p:nvSpPr>
          <p:cNvPr id="4" name="Slide Number Placeholder 3"/>
          <p:cNvSpPr>
            <a:spLocks noGrp="1"/>
          </p:cNvSpPr>
          <p:nvPr>
            <p:ph type="sldNum" sz="quarter" idx="5"/>
          </p:nvPr>
        </p:nvSpPr>
        <p:spPr/>
        <p:txBody>
          <a:bodyPr/>
          <a:lstStyle/>
          <a:p>
            <a:fld id="{CF2F550A-9281-6C48-98B9-B2223F45E495}" type="slidenum">
              <a:rPr lang="en-US" smtClean="0"/>
              <a:t>10</a:t>
            </a:fld>
            <a:endParaRPr lang="en-US"/>
          </a:p>
        </p:txBody>
      </p:sp>
    </p:spTree>
    <p:extLst>
      <p:ext uri="{BB962C8B-B14F-4D97-AF65-F5344CB8AC3E}">
        <p14:creationId xmlns:p14="http://schemas.microsoft.com/office/powerpoint/2010/main" val="702750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Fcall</a:t>
            </a:r>
            <a:r>
              <a:rPr lang="en-US" dirty="0"/>
              <a:t> the variable in number 3 “lowLs100OrHighGr115”</a:t>
            </a:r>
          </a:p>
        </p:txBody>
      </p:sp>
      <p:sp>
        <p:nvSpPr>
          <p:cNvPr id="4" name="Slide Number Placeholder 3"/>
          <p:cNvSpPr>
            <a:spLocks noGrp="1"/>
          </p:cNvSpPr>
          <p:nvPr>
            <p:ph type="sldNum" sz="quarter" idx="5"/>
          </p:nvPr>
        </p:nvSpPr>
        <p:spPr/>
        <p:txBody>
          <a:bodyPr/>
          <a:lstStyle/>
          <a:p>
            <a:fld id="{CF2F550A-9281-6C48-98B9-B2223F45E495}" type="slidenum">
              <a:rPr lang="en-US" smtClean="0"/>
              <a:t>13</a:t>
            </a:fld>
            <a:endParaRPr lang="en-US"/>
          </a:p>
        </p:txBody>
      </p:sp>
    </p:spTree>
    <p:extLst>
      <p:ext uri="{BB962C8B-B14F-4D97-AF65-F5344CB8AC3E}">
        <p14:creationId xmlns:p14="http://schemas.microsoft.com/office/powerpoint/2010/main" val="394459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price difference: gen </a:t>
            </a:r>
            <a:r>
              <a:rPr lang="en-US" dirty="0" err="1"/>
              <a:t>diff_OpenClose</a:t>
            </a:r>
            <a:r>
              <a:rPr lang="en-US" dirty="0"/>
              <a:t> = abs(open-close)</a:t>
            </a:r>
          </a:p>
          <a:p>
            <a:r>
              <a:rPr lang="en-US" dirty="0"/>
              <a:t>This makes use of the “abs” function</a:t>
            </a:r>
          </a:p>
          <a:p>
            <a:r>
              <a:rPr lang="en-US" dirty="0"/>
              <a:t>3. People will run into issues if they don’t use diff_Gr5 == 1</a:t>
            </a:r>
          </a:p>
        </p:txBody>
      </p:sp>
      <p:sp>
        <p:nvSpPr>
          <p:cNvPr id="4" name="Slide Number Placeholder 3"/>
          <p:cNvSpPr>
            <a:spLocks noGrp="1"/>
          </p:cNvSpPr>
          <p:nvPr>
            <p:ph type="sldNum" sz="quarter" idx="5"/>
          </p:nvPr>
        </p:nvSpPr>
        <p:spPr/>
        <p:txBody>
          <a:bodyPr/>
          <a:lstStyle/>
          <a:p>
            <a:fld id="{CF2F550A-9281-6C48-98B9-B2223F45E495}" type="slidenum">
              <a:rPr lang="en-US" smtClean="0"/>
              <a:t>14</a:t>
            </a:fld>
            <a:endParaRPr lang="en-US"/>
          </a:p>
        </p:txBody>
      </p:sp>
    </p:spTree>
    <p:extLst>
      <p:ext uri="{BB962C8B-B14F-4D97-AF65-F5344CB8AC3E}">
        <p14:creationId xmlns:p14="http://schemas.microsoft.com/office/powerpoint/2010/main" val="1549995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Replace is important. If you don’t work in a do-file and save without replace you will lose all your work</a:t>
            </a:r>
          </a:p>
        </p:txBody>
      </p:sp>
      <p:sp>
        <p:nvSpPr>
          <p:cNvPr id="4" name="Slide Number Placeholder 3"/>
          <p:cNvSpPr>
            <a:spLocks noGrp="1"/>
          </p:cNvSpPr>
          <p:nvPr>
            <p:ph type="sldNum" sz="quarter" idx="5"/>
          </p:nvPr>
        </p:nvSpPr>
        <p:spPr/>
        <p:txBody>
          <a:bodyPr/>
          <a:lstStyle/>
          <a:p>
            <a:fld id="{CF2F550A-9281-6C48-98B9-B2223F45E495}" type="slidenum">
              <a:rPr lang="en-US" smtClean="0"/>
              <a:t>15</a:t>
            </a:fld>
            <a:endParaRPr lang="en-US"/>
          </a:p>
        </p:txBody>
      </p:sp>
    </p:spTree>
    <p:extLst>
      <p:ext uri="{BB962C8B-B14F-4D97-AF65-F5344CB8AC3E}">
        <p14:creationId xmlns:p14="http://schemas.microsoft.com/office/powerpoint/2010/main" val="99620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Ask which kind of merge we will want of we are trying to compare Pokémon caught to the apple stock on a daily level</a:t>
            </a:r>
          </a:p>
          <a:p>
            <a:endParaRPr lang="en-US" dirty="0"/>
          </a:p>
        </p:txBody>
      </p:sp>
      <p:sp>
        <p:nvSpPr>
          <p:cNvPr id="4" name="Slide Number Placeholder 3"/>
          <p:cNvSpPr>
            <a:spLocks noGrp="1"/>
          </p:cNvSpPr>
          <p:nvPr>
            <p:ph type="sldNum" sz="quarter" idx="5"/>
          </p:nvPr>
        </p:nvSpPr>
        <p:spPr/>
        <p:txBody>
          <a:bodyPr/>
          <a:lstStyle/>
          <a:p>
            <a:fld id="{CF2F550A-9281-6C48-98B9-B2223F45E495}" type="slidenum">
              <a:rPr lang="en-US" smtClean="0"/>
              <a:t>16</a:t>
            </a:fld>
            <a:endParaRPr lang="en-US"/>
          </a:p>
        </p:txBody>
      </p:sp>
    </p:spTree>
    <p:extLst>
      <p:ext uri="{BB962C8B-B14F-4D97-AF65-F5344CB8AC3E}">
        <p14:creationId xmlns:p14="http://schemas.microsoft.com/office/powerpoint/2010/main" val="3953983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Ask which kind of merge we will want of we are trying to compare Pokémon caught to the apple stock on a daily level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Because our stock data does not share any variables with Pokémon other than date, and we want to compare the data based on date, we need a horizontal merge</a:t>
            </a:r>
          </a:p>
          <a:p>
            <a:endParaRPr lang="en-US" dirty="0"/>
          </a:p>
        </p:txBody>
      </p:sp>
      <p:sp>
        <p:nvSpPr>
          <p:cNvPr id="4" name="Slide Number Placeholder 3"/>
          <p:cNvSpPr>
            <a:spLocks noGrp="1"/>
          </p:cNvSpPr>
          <p:nvPr>
            <p:ph type="sldNum" sz="quarter" idx="5"/>
          </p:nvPr>
        </p:nvSpPr>
        <p:spPr/>
        <p:txBody>
          <a:bodyPr/>
          <a:lstStyle/>
          <a:p>
            <a:fld id="{CF2F550A-9281-6C48-98B9-B2223F45E495}" type="slidenum">
              <a:rPr lang="en-US" smtClean="0"/>
              <a:t>17</a:t>
            </a:fld>
            <a:endParaRPr lang="en-US"/>
          </a:p>
        </p:txBody>
      </p:sp>
    </p:spTree>
    <p:extLst>
      <p:ext uri="{BB962C8B-B14F-4D97-AF65-F5344CB8AC3E}">
        <p14:creationId xmlns:p14="http://schemas.microsoft.com/office/powerpoint/2010/main" val="1780725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AFA80EFD-BBC9-3646-9BDF-FBA29C5D8250}" type="datetimeFigureOut">
              <a:rPr lang="en-US" smtClean="0"/>
              <a:t>10/27/18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293230733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A80EFD-BBC9-3646-9BDF-FBA29C5D8250}"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2845301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A80EFD-BBC9-3646-9BDF-FBA29C5D8250}" type="datetimeFigureOut">
              <a:rPr lang="en-US" smtClean="0"/>
              <a:t>10/27/18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1622077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A80EFD-BBC9-3646-9BDF-FBA29C5D8250}" type="datetimeFigureOut">
              <a:rPr lang="en-US" smtClean="0"/>
              <a:t>10/27/18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711011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AFA80EFD-BBC9-3646-9BDF-FBA29C5D8250}" type="datetimeFigureOut">
              <a:rPr lang="en-US" smtClean="0"/>
              <a:t>10/27/18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390975148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FA80EFD-BBC9-3646-9BDF-FBA29C5D8250}" type="datetimeFigureOut">
              <a:rPr lang="en-US" smtClean="0"/>
              <a:t>10/27/18</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36483363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AFA80EFD-BBC9-3646-9BDF-FBA29C5D8250}" type="datetimeFigureOut">
              <a:rPr lang="en-US" smtClean="0"/>
              <a:t>10/27/18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DD9AD3-DE08-1845-B254-937479ED58E6}"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14918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A80EFD-BBC9-3646-9BDF-FBA29C5D8250}" type="datetimeFigureOut">
              <a:rPr lang="en-US" smtClean="0"/>
              <a:t>10/27/18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3488691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A80EFD-BBC9-3646-9BDF-FBA29C5D8250}" type="datetimeFigureOut">
              <a:rPr lang="en-US" smtClean="0"/>
              <a:t>10/27/18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1935025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AFA80EFD-BBC9-3646-9BDF-FBA29C5D8250}" type="datetimeFigureOut">
              <a:rPr lang="en-US" smtClean="0"/>
              <a:t>10/27/18</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503242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AFA80EFD-BBC9-3646-9BDF-FBA29C5D8250}" type="datetimeFigureOut">
              <a:rPr lang="en-US" smtClean="0"/>
              <a:t>10/27/18</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62DD9AD3-DE08-1845-B254-937479ED58E6}" type="slidenum">
              <a:rPr lang="en-US" smtClean="0"/>
              <a:t>‹#›</a:t>
            </a:fld>
            <a:endParaRPr lang="en-US"/>
          </a:p>
        </p:txBody>
      </p:sp>
    </p:spTree>
    <p:extLst>
      <p:ext uri="{BB962C8B-B14F-4D97-AF65-F5344CB8AC3E}">
        <p14:creationId xmlns:p14="http://schemas.microsoft.com/office/powerpoint/2010/main" val="18610717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AFA80EFD-BBC9-3646-9BDF-FBA29C5D8250}" type="datetimeFigureOut">
              <a:rPr lang="en-US" smtClean="0"/>
              <a:t>10/27/18</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62DD9AD3-DE08-1845-B254-937479ED58E6}" type="slidenum">
              <a:rPr lang="en-US" smtClean="0"/>
              <a:t>‹#›</a:t>
            </a:fld>
            <a:endParaRPr lang="en-US"/>
          </a:p>
        </p:txBody>
      </p:sp>
    </p:spTree>
    <p:extLst>
      <p:ext uri="{BB962C8B-B14F-4D97-AF65-F5344CB8AC3E}">
        <p14:creationId xmlns:p14="http://schemas.microsoft.com/office/powerpoint/2010/main" val="1048015732"/>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A8745-2B5D-9645-A504-0D6F62085CFA}"/>
              </a:ext>
            </a:extLst>
          </p:cNvPr>
          <p:cNvSpPr>
            <a:spLocks noGrp="1"/>
          </p:cNvSpPr>
          <p:nvPr>
            <p:ph type="ctrTitle"/>
          </p:nvPr>
        </p:nvSpPr>
        <p:spPr/>
        <p:txBody>
          <a:bodyPr/>
          <a:lstStyle/>
          <a:p>
            <a:r>
              <a:rPr lang="en-US" cap="none" dirty="0">
                <a:latin typeface="Times New Roman" panose="02020603050405020304" pitchFamily="18" charset="0"/>
                <a:cs typeface="Times New Roman" panose="02020603050405020304" pitchFamily="18" charset="0"/>
              </a:rPr>
              <a:t>Introduction to </a:t>
            </a:r>
            <a:r>
              <a:rPr lang="en-US" b="1" cap="none" dirty="0">
                <a:latin typeface="Times New Roman" panose="02020603050405020304" pitchFamily="18" charset="0"/>
                <a:cs typeface="Times New Roman" panose="02020603050405020304" pitchFamily="18" charset="0"/>
              </a:rPr>
              <a:t>Stata</a:t>
            </a:r>
            <a:r>
              <a:rPr lang="en-US" cap="none" dirty="0">
                <a:latin typeface="Times New Roman" panose="02020603050405020304" pitchFamily="18" charset="0"/>
                <a:cs typeface="Times New Roman" panose="02020603050405020304" pitchFamily="18" charset="0"/>
              </a:rPr>
              <a:t> Programming</a:t>
            </a:r>
            <a:endParaRPr lang="en-US" b="1" cap="none"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46F30686-B0CF-9446-8023-3501FBB5AEBF}"/>
              </a:ext>
            </a:extLst>
          </p:cNvPr>
          <p:cNvSpPr>
            <a:spLocks noGrp="1"/>
          </p:cNvSpPr>
          <p:nvPr>
            <p:ph type="subTitle" idx="1"/>
          </p:nvPr>
        </p:nvSpPr>
        <p:spPr/>
        <p:txBody>
          <a:bodyPr/>
          <a:lstStyle/>
          <a:p>
            <a:r>
              <a:rPr lang="en-US" dirty="0"/>
              <a:t>UC Santa Barbara Economics Department</a:t>
            </a:r>
          </a:p>
          <a:p>
            <a:r>
              <a:rPr lang="en-US" dirty="0"/>
              <a:t>PwC Programming Module</a:t>
            </a:r>
          </a:p>
        </p:txBody>
      </p:sp>
    </p:spTree>
    <p:extLst>
      <p:ext uri="{BB962C8B-B14F-4D97-AF65-F5344CB8AC3E}">
        <p14:creationId xmlns:p14="http://schemas.microsoft.com/office/powerpoint/2010/main" val="1486987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First dive</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a:xfrm>
            <a:off x="2231136" y="2418588"/>
            <a:ext cx="7729728" cy="4055364"/>
          </a:xfrm>
        </p:spPr>
        <p:txBody>
          <a:bodyPr>
            <a:normAutofit lnSpcReduction="10000"/>
          </a:bodyPr>
          <a:lstStyle/>
          <a:p>
            <a:r>
              <a:rPr lang="en-US" sz="2400" dirty="0">
                <a:latin typeface="Times New Roman" panose="02020603050405020304" pitchFamily="18" charset="0"/>
                <a:cs typeface="Times New Roman" panose="02020603050405020304" pitchFamily="18" charset="0"/>
              </a:rPr>
              <a:t>We use a few basic commands to take a look at our data</a:t>
            </a:r>
          </a:p>
          <a:p>
            <a:endParaRPr lang="en-US" sz="1000" dirty="0">
              <a:latin typeface="Times New Roman" panose="02020603050405020304" pitchFamily="18" charset="0"/>
              <a:cs typeface="Times New Roman" panose="02020603050405020304" pitchFamily="18" charset="0"/>
            </a:endParaRPr>
          </a:p>
          <a:p>
            <a:pPr marL="0" indent="0">
              <a:buNone/>
            </a:pPr>
            <a:r>
              <a:rPr lang="en-US" sz="2400" b="1" i="1" dirty="0">
                <a:latin typeface="Times New Roman" panose="02020603050405020304" pitchFamily="18" charset="0"/>
                <a:cs typeface="Times New Roman" panose="02020603050405020304" pitchFamily="18" charset="0"/>
              </a:rPr>
              <a:t>describe</a:t>
            </a:r>
            <a:r>
              <a:rPr lang="en-US" sz="2400" i="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or alternatively </a:t>
            </a:r>
            <a:r>
              <a:rPr lang="en-US" sz="2400" b="1" i="1" dirty="0">
                <a:latin typeface="Times New Roman" panose="02020603050405020304" pitchFamily="18" charset="0"/>
                <a:cs typeface="Times New Roman" panose="02020603050405020304" pitchFamily="18" charset="0"/>
              </a:rPr>
              <a:t>d</a:t>
            </a:r>
          </a:p>
          <a:p>
            <a:r>
              <a:rPr lang="en-US" sz="2400" dirty="0">
                <a:latin typeface="Times New Roman" panose="02020603050405020304" pitchFamily="18" charset="0"/>
                <a:cs typeface="Times New Roman" panose="02020603050405020304" pitchFamily="18" charset="0"/>
              </a:rPr>
              <a:t>Returns the variables and their data types</a:t>
            </a:r>
          </a:p>
          <a:p>
            <a:endParaRPr lang="en-US" sz="1000" dirty="0">
              <a:latin typeface="Times New Roman" panose="02020603050405020304" pitchFamily="18" charset="0"/>
              <a:cs typeface="Times New Roman" panose="02020603050405020304" pitchFamily="18" charset="0"/>
            </a:endParaRPr>
          </a:p>
          <a:p>
            <a:pPr marL="0" indent="0">
              <a:buNone/>
            </a:pPr>
            <a:r>
              <a:rPr lang="en-US" sz="2400" b="1" i="1" dirty="0">
                <a:latin typeface="Times New Roman" panose="02020603050405020304" pitchFamily="18" charset="0"/>
                <a:cs typeface="Times New Roman" panose="02020603050405020304" pitchFamily="18" charset="0"/>
              </a:rPr>
              <a:t>summarize</a:t>
            </a:r>
            <a:r>
              <a:rPr lang="en-US" sz="2400" dirty="0">
                <a:latin typeface="Times New Roman" panose="02020603050405020304" pitchFamily="18" charset="0"/>
                <a:cs typeface="Times New Roman" panose="02020603050405020304" pitchFamily="18" charset="0"/>
              </a:rPr>
              <a:t> or alternatively </a:t>
            </a:r>
            <a:r>
              <a:rPr lang="en-US" sz="2400" b="1" i="1" dirty="0">
                <a:latin typeface="Times New Roman" panose="02020603050405020304" pitchFamily="18" charset="0"/>
                <a:cs typeface="Times New Roman" panose="02020603050405020304" pitchFamily="18" charset="0"/>
              </a:rPr>
              <a:t>sum</a:t>
            </a:r>
          </a:p>
          <a:p>
            <a:r>
              <a:rPr lang="en-US" sz="2400" dirty="0">
                <a:latin typeface="Times New Roman" panose="02020603050405020304" pitchFamily="18" charset="0"/>
                <a:cs typeface="Times New Roman" panose="02020603050405020304" pitchFamily="18" charset="0"/>
              </a:rPr>
              <a:t>Yields summary statistics for our data</a:t>
            </a:r>
          </a:p>
          <a:p>
            <a:endParaRPr lang="en-US" sz="1000" dirty="0">
              <a:latin typeface="Times New Roman" panose="02020603050405020304" pitchFamily="18" charset="0"/>
              <a:cs typeface="Times New Roman" panose="02020603050405020304" pitchFamily="18" charset="0"/>
            </a:endParaRPr>
          </a:p>
          <a:p>
            <a:pPr marL="0" indent="0">
              <a:buNone/>
            </a:pPr>
            <a:r>
              <a:rPr lang="en-US" sz="2400" b="1" i="1" dirty="0">
                <a:latin typeface="Times New Roman" panose="02020603050405020304" pitchFamily="18" charset="0"/>
                <a:cs typeface="Times New Roman" panose="02020603050405020304" pitchFamily="18" charset="0"/>
              </a:rPr>
              <a:t>tabulate &lt;variable&gt; </a:t>
            </a:r>
            <a:r>
              <a:rPr lang="en-US" sz="2400" dirty="0">
                <a:latin typeface="Times New Roman" panose="02020603050405020304" pitchFamily="18" charset="0"/>
                <a:cs typeface="Times New Roman" panose="02020603050405020304" pitchFamily="18" charset="0"/>
              </a:rPr>
              <a:t>or alternatively </a:t>
            </a:r>
            <a:r>
              <a:rPr lang="en-US" sz="2400" b="1" i="1" dirty="0">
                <a:latin typeface="Times New Roman" panose="02020603050405020304" pitchFamily="18" charset="0"/>
                <a:cs typeface="Times New Roman" panose="02020603050405020304" pitchFamily="18" charset="0"/>
              </a:rPr>
              <a:t>tab</a:t>
            </a:r>
            <a:r>
              <a:rPr lang="en-US" sz="2400" dirty="0">
                <a:latin typeface="Times New Roman" panose="02020603050405020304" pitchFamily="18" charset="0"/>
                <a:cs typeface="Times New Roman" panose="02020603050405020304" pitchFamily="18" charset="0"/>
              </a:rPr>
              <a:t> </a:t>
            </a:r>
            <a:r>
              <a:rPr lang="en-US" sz="2400" b="1" i="1" dirty="0">
                <a:latin typeface="Times New Roman" panose="02020603050405020304" pitchFamily="18" charset="0"/>
                <a:cs typeface="Times New Roman" panose="02020603050405020304" pitchFamily="18" charset="0"/>
              </a:rPr>
              <a:t>&lt;variable&gt;</a:t>
            </a:r>
          </a:p>
          <a:p>
            <a:r>
              <a:rPr lang="en-US" sz="2400" dirty="0">
                <a:latin typeface="Times New Roman" panose="02020603050405020304" pitchFamily="18" charset="0"/>
                <a:cs typeface="Times New Roman" panose="02020603050405020304" pitchFamily="18" charset="0"/>
              </a:rPr>
              <a:t>provides a more detailed look at a single variable</a:t>
            </a:r>
          </a:p>
          <a:p>
            <a:pPr marL="0" indent="0">
              <a:buNone/>
            </a:pPr>
            <a:endParaRPr lang="en-US" sz="2400" i="1"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88082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Preparing our data</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a:xfrm>
            <a:off x="2231136" y="2395728"/>
            <a:ext cx="7729728" cy="4151376"/>
          </a:xfrm>
        </p:spPr>
        <p:txBody>
          <a:bodyPr>
            <a:normAutofit lnSpcReduction="10000"/>
          </a:bodyPr>
          <a:lstStyle/>
          <a:p>
            <a:r>
              <a:rPr lang="en-US" sz="2400" dirty="0">
                <a:latin typeface="Times New Roman" panose="02020603050405020304" pitchFamily="18" charset="0"/>
                <a:cs typeface="Times New Roman" panose="02020603050405020304" pitchFamily="18" charset="0"/>
              </a:rPr>
              <a:t>Open Data Browser to notice that some values are “.”</a:t>
            </a:r>
          </a:p>
          <a:p>
            <a:r>
              <a:rPr lang="en-US" sz="2400" dirty="0">
                <a:latin typeface="Times New Roman" panose="02020603050405020304" pitchFamily="18" charset="0"/>
                <a:cs typeface="Times New Roman" panose="02020603050405020304" pitchFamily="18" charset="0"/>
              </a:rPr>
              <a:t>We need to drop missing values using ”if”</a:t>
            </a:r>
          </a:p>
          <a:p>
            <a:pPr marL="0" indent="0">
              <a:buNone/>
            </a:pPr>
            <a:r>
              <a:rPr lang="en-US" sz="2400" b="1" i="1" dirty="0">
                <a:latin typeface="Times New Roman" panose="02020603050405020304" pitchFamily="18" charset="0"/>
                <a:cs typeface="Times New Roman" panose="02020603050405020304" pitchFamily="18" charset="0"/>
              </a:rPr>
              <a:t>drop if &lt;variable name&gt;==.</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It is also helpful to label variables with a descriptive yet brief variable name</a:t>
            </a:r>
          </a:p>
          <a:p>
            <a:pPr marL="0" indent="0">
              <a:buNone/>
            </a:pPr>
            <a:r>
              <a:rPr lang="en-US" sz="2400" b="1" i="1" dirty="0">
                <a:latin typeface="Times New Roman" panose="02020603050405020304" pitchFamily="18" charset="0"/>
                <a:cs typeface="Times New Roman" panose="02020603050405020304" pitchFamily="18" charset="0"/>
              </a:rPr>
              <a:t>label variable &lt;variable name&gt; “&lt;new variable name&gt;”</a:t>
            </a:r>
          </a:p>
          <a:p>
            <a:r>
              <a:rPr lang="en-US" sz="2400" dirty="0">
                <a:latin typeface="Times New Roman" panose="02020603050405020304" pitchFamily="18" charset="0"/>
                <a:cs typeface="Times New Roman" panose="02020603050405020304" pitchFamily="18" charset="0"/>
              </a:rPr>
              <a:t>Do this for the variables volume, open, close, high, low</a:t>
            </a:r>
          </a:p>
          <a:p>
            <a:r>
              <a:rPr lang="en-US" sz="2400" dirty="0">
                <a:latin typeface="Times New Roman" panose="02020603050405020304" pitchFamily="18" charset="0"/>
                <a:cs typeface="Times New Roman" panose="02020603050405020304" pitchFamily="18" charset="0"/>
              </a:rPr>
              <a:t>Labels should be brief yet descriptive</a:t>
            </a:r>
          </a:p>
        </p:txBody>
      </p:sp>
    </p:spTree>
    <p:extLst>
      <p:ext uri="{BB962C8B-B14F-4D97-AF65-F5344CB8AC3E}">
        <p14:creationId xmlns:p14="http://schemas.microsoft.com/office/powerpoint/2010/main" val="1481035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D12DD-71AB-8940-974E-DFAFCE5DF3B8}"/>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Variables</a:t>
            </a:r>
          </a:p>
        </p:txBody>
      </p:sp>
      <p:sp>
        <p:nvSpPr>
          <p:cNvPr id="3" name="Content Placeholder 2">
            <a:extLst>
              <a:ext uri="{FF2B5EF4-FFF2-40B4-BE49-F238E27FC236}">
                <a16:creationId xmlns:a16="http://schemas.microsoft.com/office/drawing/2014/main" id="{391162D3-48B5-FE4D-9502-DA2FAD9C174D}"/>
              </a:ext>
            </a:extLst>
          </p:cNvPr>
          <p:cNvSpPr>
            <a:spLocks noGrp="1"/>
          </p:cNvSpPr>
          <p:nvPr>
            <p:ph idx="1"/>
          </p:nvPr>
        </p:nvSpPr>
        <p:spPr>
          <a:xfrm>
            <a:off x="2231136" y="2638044"/>
            <a:ext cx="7729728" cy="3634740"/>
          </a:xfrm>
        </p:spPr>
        <p:txBody>
          <a:bodyPr>
            <a:normAutofit/>
          </a:bodyPr>
          <a:lstStyle/>
          <a:p>
            <a:r>
              <a:rPr lang="en-US" sz="2000" dirty="0">
                <a:latin typeface="Times New Roman" panose="02020603050405020304" pitchFamily="18" charset="0"/>
                <a:cs typeface="Times New Roman" panose="02020603050405020304" pitchFamily="18" charset="0"/>
              </a:rPr>
              <a:t>Variables are important for grouping data points that satisfy criteria we find relevant to our analysis</a:t>
            </a:r>
          </a:p>
          <a:p>
            <a:endParaRPr lang="en-US" sz="1000" dirty="0">
              <a:latin typeface="Times New Roman" panose="02020603050405020304" pitchFamily="18" charset="0"/>
              <a:cs typeface="Times New Roman" panose="02020603050405020304" pitchFamily="18" charset="0"/>
            </a:endParaRPr>
          </a:p>
          <a:p>
            <a:pPr marL="0" indent="0">
              <a:buNone/>
            </a:pPr>
            <a:r>
              <a:rPr lang="en-US" sz="2000" b="1" i="1" dirty="0">
                <a:latin typeface="Times New Roman" panose="02020603050405020304" pitchFamily="18" charset="0"/>
                <a:cs typeface="Times New Roman" panose="02020603050405020304" pitchFamily="18" charset="0"/>
              </a:rPr>
              <a:t>gen &lt;new variable&gt; = 0</a:t>
            </a:r>
          </a:p>
          <a:p>
            <a:r>
              <a:rPr lang="en-US" sz="2000" dirty="0">
                <a:latin typeface="Times New Roman" panose="02020603050405020304" pitchFamily="18" charset="0"/>
                <a:cs typeface="Times New Roman" panose="02020603050405020304" pitchFamily="18" charset="0"/>
              </a:rPr>
              <a:t>Creates a variable with a value of 0 for all data points (a blank variable)</a:t>
            </a:r>
          </a:p>
          <a:p>
            <a:pPr marL="0" indent="0">
              <a:buNone/>
            </a:pPr>
            <a:endParaRPr lang="en-US" sz="1000" dirty="0">
              <a:latin typeface="Times New Roman" panose="02020603050405020304" pitchFamily="18" charset="0"/>
              <a:cs typeface="Times New Roman" panose="02020603050405020304" pitchFamily="18" charset="0"/>
            </a:endParaRPr>
          </a:p>
          <a:p>
            <a:pPr marL="0" indent="0">
              <a:buNone/>
            </a:pPr>
            <a:r>
              <a:rPr lang="en-US" sz="2000" b="1" i="1" dirty="0">
                <a:latin typeface="Times New Roman" panose="02020603050405020304" pitchFamily="18" charset="0"/>
                <a:cs typeface="Times New Roman" panose="02020603050405020304" pitchFamily="18" charset="0"/>
              </a:rPr>
              <a:t>replace &lt;generated variable&gt; = 1 if &lt;condition&gt;</a:t>
            </a:r>
          </a:p>
          <a:p>
            <a:r>
              <a:rPr lang="en-US" sz="2000" dirty="0">
                <a:latin typeface="Times New Roman" panose="02020603050405020304" pitchFamily="18" charset="0"/>
                <a:cs typeface="Times New Roman" panose="02020603050405020304" pitchFamily="18" charset="0"/>
              </a:rPr>
              <a:t>Gives our variable data based on the condition that we assign to it.</a:t>
            </a:r>
            <a:r>
              <a:rPr lang="en-US" sz="2000" b="1" i="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Think of a 1 as “true” and a 0 as “false” in reference to our condition.</a:t>
            </a:r>
          </a:p>
        </p:txBody>
      </p:sp>
    </p:spTree>
    <p:extLst>
      <p:ext uri="{BB962C8B-B14F-4D97-AF65-F5344CB8AC3E}">
        <p14:creationId xmlns:p14="http://schemas.microsoft.com/office/powerpoint/2010/main" val="35409615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B827E-2CB0-254E-B7E5-B13177C3DAF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Variables</a:t>
            </a:r>
          </a:p>
        </p:txBody>
      </p:sp>
      <p:sp>
        <p:nvSpPr>
          <p:cNvPr id="3" name="Content Placeholder 2">
            <a:extLst>
              <a:ext uri="{FF2B5EF4-FFF2-40B4-BE49-F238E27FC236}">
                <a16:creationId xmlns:a16="http://schemas.microsoft.com/office/drawing/2014/main" id="{E3B8090C-AF83-5E42-859B-30A268BD107B}"/>
              </a:ext>
            </a:extLst>
          </p:cNvPr>
          <p:cNvSpPr>
            <a:spLocks noGrp="1"/>
          </p:cNvSpPr>
          <p:nvPr>
            <p:ph idx="1"/>
          </p:nvPr>
        </p:nvSpPr>
        <p:spPr>
          <a:xfrm>
            <a:off x="2231136" y="2286000"/>
            <a:ext cx="7729728" cy="4297680"/>
          </a:xfrm>
        </p:spPr>
        <p:txBody>
          <a:bodyPr>
            <a:normAutofit/>
          </a:bodyPr>
          <a:lstStyle/>
          <a:p>
            <a:r>
              <a:rPr lang="en-US" sz="2000" b="1" i="1" dirty="0">
                <a:latin typeface="Times New Roman" panose="02020603050405020304" pitchFamily="18" charset="0"/>
                <a:cs typeface="Times New Roman" panose="02020603050405020304" pitchFamily="18" charset="0"/>
              </a:rPr>
              <a:t>gen &lt;new variable&gt; = 0</a:t>
            </a:r>
          </a:p>
          <a:p>
            <a:r>
              <a:rPr lang="en-US" sz="2000" b="1" i="1" dirty="0">
                <a:latin typeface="Times New Roman" panose="02020603050405020304" pitchFamily="18" charset="0"/>
                <a:cs typeface="Times New Roman" panose="02020603050405020304" pitchFamily="18" charset="0"/>
              </a:rPr>
              <a:t>replace &lt;generated variable&gt; = 1 if &lt;condition&gt;</a:t>
            </a:r>
          </a:p>
          <a:p>
            <a:endParaRPr lang="en-US" sz="2000" b="1" i="1"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sz="2000" dirty="0">
                <a:latin typeface="Times New Roman" panose="02020603050405020304" pitchFamily="18" charset="0"/>
                <a:cs typeface="Times New Roman" panose="02020603050405020304" pitchFamily="18" charset="0"/>
              </a:rPr>
              <a:t>Make a variable that equals 1 if the opening price is above 100, 0 otherwise</a:t>
            </a:r>
          </a:p>
          <a:p>
            <a:pPr marL="342900" indent="-342900">
              <a:buFont typeface="+mj-lt"/>
              <a:buAutoNum type="arabicPeriod"/>
            </a:pPr>
            <a:r>
              <a:rPr lang="en-US" sz="2000" dirty="0">
                <a:latin typeface="Times New Roman" panose="02020603050405020304" pitchFamily="18" charset="0"/>
                <a:cs typeface="Times New Roman" panose="02020603050405020304" pitchFamily="18" charset="0"/>
              </a:rPr>
              <a:t>Make a variable equaling 1 if the closing price is between 110 </a:t>
            </a:r>
            <a:r>
              <a:rPr lang="en-US" sz="2000" u="sng" dirty="0">
                <a:latin typeface="Times New Roman" panose="02020603050405020304" pitchFamily="18" charset="0"/>
                <a:cs typeface="Times New Roman" panose="02020603050405020304" pitchFamily="18" charset="0"/>
              </a:rPr>
              <a:t>and</a:t>
            </a:r>
            <a:r>
              <a:rPr lang="en-US" sz="2000" dirty="0">
                <a:latin typeface="Times New Roman" panose="02020603050405020304" pitchFamily="18" charset="0"/>
                <a:cs typeface="Times New Roman" panose="02020603050405020304" pitchFamily="18" charset="0"/>
              </a:rPr>
              <a:t> 120, 0 otherwise</a:t>
            </a:r>
          </a:p>
          <a:p>
            <a:pPr marL="342900" indent="-342900">
              <a:buFont typeface="+mj-lt"/>
              <a:buAutoNum type="arabicPeriod"/>
            </a:pPr>
            <a:r>
              <a:rPr lang="en-US" sz="2000" dirty="0">
                <a:latin typeface="Times New Roman" panose="02020603050405020304" pitchFamily="18" charset="0"/>
                <a:cs typeface="Times New Roman" panose="02020603050405020304" pitchFamily="18" charset="0"/>
              </a:rPr>
              <a:t>Make a variable equaling 1 if low &lt; 100 </a:t>
            </a:r>
            <a:r>
              <a:rPr lang="en-US" sz="2000" u="sng" dirty="0">
                <a:latin typeface="Times New Roman" panose="02020603050405020304" pitchFamily="18" charset="0"/>
                <a:cs typeface="Times New Roman" panose="02020603050405020304" pitchFamily="18" charset="0"/>
              </a:rPr>
              <a:t>or</a:t>
            </a:r>
            <a:r>
              <a:rPr lang="en-US" sz="2000" dirty="0">
                <a:latin typeface="Times New Roman" panose="02020603050405020304" pitchFamily="18" charset="0"/>
                <a:cs typeface="Times New Roman" panose="02020603050405020304" pitchFamily="18" charset="0"/>
              </a:rPr>
              <a:t> high &gt; 115, 0 otherwise</a:t>
            </a:r>
          </a:p>
        </p:txBody>
      </p:sp>
    </p:spTree>
    <p:extLst>
      <p:ext uri="{BB962C8B-B14F-4D97-AF65-F5344CB8AC3E}">
        <p14:creationId xmlns:p14="http://schemas.microsoft.com/office/powerpoint/2010/main" val="3194923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B827E-2CB0-254E-B7E5-B13177C3DAF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Variables</a:t>
            </a:r>
          </a:p>
        </p:txBody>
      </p:sp>
      <p:sp>
        <p:nvSpPr>
          <p:cNvPr id="3" name="Content Placeholder 2">
            <a:extLst>
              <a:ext uri="{FF2B5EF4-FFF2-40B4-BE49-F238E27FC236}">
                <a16:creationId xmlns:a16="http://schemas.microsoft.com/office/drawing/2014/main" id="{E3B8090C-AF83-5E42-859B-30A268BD107B}"/>
              </a:ext>
            </a:extLst>
          </p:cNvPr>
          <p:cNvSpPr>
            <a:spLocks noGrp="1"/>
          </p:cNvSpPr>
          <p:nvPr>
            <p:ph idx="1"/>
          </p:nvPr>
        </p:nvSpPr>
        <p:spPr>
          <a:xfrm>
            <a:off x="2231136" y="2286000"/>
            <a:ext cx="7729728" cy="4297680"/>
          </a:xfrm>
        </p:spPr>
        <p:txBody>
          <a:bodyPr>
            <a:normAutofit fontScale="92500" lnSpcReduction="20000"/>
          </a:bodyPr>
          <a:lstStyle/>
          <a:p>
            <a:r>
              <a:rPr lang="en-US" sz="2400" b="1" i="1" dirty="0">
                <a:latin typeface="Times New Roman" panose="02020603050405020304" pitchFamily="18" charset="0"/>
                <a:cs typeface="Times New Roman" panose="02020603050405020304" pitchFamily="18" charset="0"/>
              </a:rPr>
              <a:t>gen &lt;new variable&gt; = 0</a:t>
            </a:r>
          </a:p>
          <a:p>
            <a:r>
              <a:rPr lang="en-US" sz="2400" b="1" i="1" dirty="0">
                <a:latin typeface="Times New Roman" panose="02020603050405020304" pitchFamily="18" charset="0"/>
                <a:cs typeface="Times New Roman" panose="02020603050405020304" pitchFamily="18" charset="0"/>
              </a:rPr>
              <a:t>replace &lt;generated variable&gt; = 1 if &lt;condition&gt;</a:t>
            </a:r>
          </a:p>
          <a:p>
            <a:endParaRPr lang="en-US" sz="2100" b="1" i="1" dirty="0">
              <a:latin typeface="Times New Roman" panose="02020603050405020304" pitchFamily="18" charset="0"/>
              <a:cs typeface="Times New Roman" panose="02020603050405020304" pitchFamily="18" charset="0"/>
            </a:endParaRPr>
          </a:p>
          <a:p>
            <a:pPr marL="0" indent="0">
              <a:buNone/>
            </a:pPr>
            <a:r>
              <a:rPr lang="en-US" sz="2100" dirty="0">
                <a:latin typeface="Times New Roman" panose="02020603050405020304" pitchFamily="18" charset="0"/>
                <a:cs typeface="Times New Roman" panose="02020603050405020304" pitchFamily="18" charset="0"/>
              </a:rPr>
              <a:t>Now it’s your turn. Create variables for the following conditions:</a:t>
            </a:r>
          </a:p>
          <a:p>
            <a:pPr marL="342900" indent="-342900">
              <a:buFont typeface="+mj-lt"/>
              <a:buAutoNum type="arabicPeriod"/>
            </a:pPr>
            <a:r>
              <a:rPr lang="en-US" sz="2100" dirty="0">
                <a:latin typeface="Times New Roman" panose="02020603050405020304" pitchFamily="18" charset="0"/>
                <a:cs typeface="Times New Roman" panose="02020603050405020304" pitchFamily="18" charset="0"/>
              </a:rPr>
              <a:t>Generate a variable that calculates the magnitude, i.e. the absolute value of the difference, of the opening price and closing price</a:t>
            </a:r>
          </a:p>
          <a:p>
            <a:pPr marL="342900" indent="-342900">
              <a:buFont typeface="+mj-lt"/>
              <a:buAutoNum type="arabicPeriod"/>
            </a:pPr>
            <a:r>
              <a:rPr lang="en-US" sz="2100" dirty="0">
                <a:latin typeface="Times New Roman" panose="02020603050405020304" pitchFamily="18" charset="0"/>
                <a:cs typeface="Times New Roman" panose="02020603050405020304" pitchFamily="18" charset="0"/>
              </a:rPr>
              <a:t>Generate a variable equaling 1 if the above magnitude is greater than 5, 0 otherwise </a:t>
            </a:r>
          </a:p>
          <a:p>
            <a:pPr marL="342900" indent="-342900">
              <a:buFont typeface="+mj-lt"/>
              <a:buAutoNum type="arabicPeriod"/>
            </a:pPr>
            <a:r>
              <a:rPr lang="en-US" sz="2100" dirty="0">
                <a:latin typeface="Times New Roman" panose="02020603050405020304" pitchFamily="18" charset="0"/>
                <a:cs typeface="Times New Roman" panose="02020603050405020304" pitchFamily="18" charset="0"/>
              </a:rPr>
              <a:t>Generate a variable equaling 1 if the variable in (2.) equals 1 and “close” is greater than “open”, 0 otherwise </a:t>
            </a:r>
          </a:p>
          <a:p>
            <a:pPr marL="0" indent="0">
              <a:buNone/>
            </a:pPr>
            <a:endParaRPr lang="en-US" sz="2100" dirty="0">
              <a:latin typeface="Times New Roman" panose="02020603050405020304" pitchFamily="18" charset="0"/>
              <a:cs typeface="Times New Roman" panose="02020603050405020304" pitchFamily="18" charset="0"/>
            </a:endParaRPr>
          </a:p>
          <a:p>
            <a:pPr marL="0" indent="0" algn="ctr">
              <a:buNone/>
            </a:pPr>
            <a:r>
              <a:rPr lang="en-US" sz="2100" dirty="0">
                <a:solidFill>
                  <a:srgbClr val="C00000"/>
                </a:solidFill>
                <a:latin typeface="Times New Roman" panose="02020603050405020304" pitchFamily="18" charset="0"/>
                <a:cs typeface="Times New Roman" panose="02020603050405020304" pitchFamily="18" charset="0"/>
              </a:rPr>
              <a:t>Be sure to give your variables descriptive names!</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80897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FDAD8-FBF4-5644-A36D-52F15A4F4DE0}"/>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Saving our data</a:t>
            </a:r>
          </a:p>
        </p:txBody>
      </p:sp>
      <p:sp>
        <p:nvSpPr>
          <p:cNvPr id="3" name="Content Placeholder 2">
            <a:extLst>
              <a:ext uri="{FF2B5EF4-FFF2-40B4-BE49-F238E27FC236}">
                <a16:creationId xmlns:a16="http://schemas.microsoft.com/office/drawing/2014/main" id="{31E17868-7958-004E-9C3B-C3936A076CF2}"/>
              </a:ext>
            </a:extLst>
          </p:cNvPr>
          <p:cNvSpPr>
            <a:spLocks noGrp="1"/>
          </p:cNvSpPr>
          <p:nvPr>
            <p:ph idx="1"/>
          </p:nvPr>
        </p:nvSpPr>
        <p:spPr>
          <a:xfrm>
            <a:off x="2231136" y="2432304"/>
            <a:ext cx="7729728" cy="3913632"/>
          </a:xfrm>
        </p:spPr>
        <p:txBody>
          <a:bodyPr>
            <a:normAutofit/>
          </a:bodyPr>
          <a:lstStyle/>
          <a:p>
            <a:r>
              <a:rPr lang="en-US" sz="2800" dirty="0">
                <a:latin typeface="Times New Roman" panose="02020603050405020304" pitchFamily="18" charset="0"/>
                <a:cs typeface="Times New Roman" panose="02020603050405020304" pitchFamily="18" charset="0"/>
              </a:rPr>
              <a:t>Our next step is going to be to import a second data file to compare what we have to, but first we need to save our current data as a Stata file (.</a:t>
            </a:r>
            <a:r>
              <a:rPr lang="en-US" sz="2800" dirty="0" err="1">
                <a:latin typeface="Times New Roman" panose="02020603050405020304" pitchFamily="18" charset="0"/>
                <a:cs typeface="Times New Roman" panose="02020603050405020304" pitchFamily="18" charset="0"/>
              </a:rPr>
              <a:t>dta</a:t>
            </a:r>
            <a:r>
              <a:rPr lang="en-US" sz="2800" dirty="0">
                <a:latin typeface="Times New Roman" panose="02020603050405020304" pitchFamily="18" charset="0"/>
                <a:cs typeface="Times New Roman" panose="02020603050405020304" pitchFamily="18" charset="0"/>
              </a:rPr>
              <a:t>).</a:t>
            </a:r>
          </a:p>
          <a:p>
            <a:pPr marL="0" indent="0">
              <a:buNone/>
            </a:pPr>
            <a:endParaRPr lang="en-US" sz="1050" dirty="0">
              <a:latin typeface="Times New Roman" panose="02020603050405020304" pitchFamily="18" charset="0"/>
              <a:cs typeface="Times New Roman" panose="02020603050405020304" pitchFamily="18" charset="0"/>
            </a:endParaRPr>
          </a:p>
          <a:p>
            <a:pPr marL="0" indent="0">
              <a:buNone/>
            </a:pPr>
            <a:r>
              <a:rPr lang="en-US" sz="2800" b="1" i="1" dirty="0">
                <a:latin typeface="Times New Roman" panose="02020603050405020304" pitchFamily="18" charset="0"/>
                <a:cs typeface="Times New Roman" panose="02020603050405020304" pitchFamily="18" charset="0"/>
              </a:rPr>
              <a:t>save &lt;desired file name&gt;, replace</a:t>
            </a:r>
          </a:p>
          <a:p>
            <a:r>
              <a:rPr lang="en-US" sz="2800" dirty="0">
                <a:latin typeface="Times New Roman" panose="02020603050405020304" pitchFamily="18" charset="0"/>
                <a:cs typeface="Times New Roman" panose="02020603050405020304" pitchFamily="18" charset="0"/>
              </a:rPr>
              <a:t>Let’s call our new file “apple_v2”</a:t>
            </a:r>
          </a:p>
          <a:p>
            <a:r>
              <a:rPr lang="en-US" sz="2800" dirty="0">
                <a:latin typeface="Times New Roman" panose="02020603050405020304" pitchFamily="18" charset="0"/>
                <a:cs typeface="Times New Roman" panose="02020603050405020304" pitchFamily="18" charset="0"/>
              </a:rPr>
              <a:t>The .</a:t>
            </a:r>
            <a:r>
              <a:rPr lang="en-US" sz="2800" dirty="0" err="1">
                <a:latin typeface="Times New Roman" panose="02020603050405020304" pitchFamily="18" charset="0"/>
                <a:cs typeface="Times New Roman" panose="02020603050405020304" pitchFamily="18" charset="0"/>
              </a:rPr>
              <a:t>dta</a:t>
            </a:r>
            <a:r>
              <a:rPr lang="en-US" sz="2800" dirty="0">
                <a:latin typeface="Times New Roman" panose="02020603050405020304" pitchFamily="18" charset="0"/>
                <a:cs typeface="Times New Roman" panose="02020603050405020304" pitchFamily="18" charset="0"/>
              </a:rPr>
              <a:t> extension will be automatically added</a:t>
            </a:r>
          </a:p>
          <a:p>
            <a:r>
              <a:rPr lang="en-US" sz="2800" dirty="0">
                <a:latin typeface="Times New Roman" panose="02020603050405020304" pitchFamily="18" charset="0"/>
                <a:cs typeface="Times New Roman" panose="02020603050405020304" pitchFamily="18" charset="0"/>
              </a:rPr>
              <a:t>With a directory set, the file will save in the folder</a:t>
            </a:r>
          </a:p>
          <a:p>
            <a:pPr marL="0" indent="0">
              <a:buNone/>
            </a:pPr>
            <a:endParaRPr lang="en-US" sz="2800" dirty="0">
              <a:latin typeface="Times New Roman" panose="02020603050405020304" pitchFamily="18" charset="0"/>
              <a:cs typeface="Times New Roman" panose="02020603050405020304" pitchFamily="18" charset="0"/>
            </a:endParaRPr>
          </a:p>
          <a:p>
            <a:pPr marL="0" indent="0">
              <a:buNone/>
            </a:pPr>
            <a:endParaRPr lang="en-US" sz="2800" b="1"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62929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Merging our data</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a:xfrm>
            <a:off x="2231136" y="2286000"/>
            <a:ext cx="7729728" cy="4389120"/>
          </a:xfrm>
        </p:spPr>
        <p:txBody>
          <a:bodyPr>
            <a:normAutofit lnSpcReduction="10000"/>
          </a:bodyPr>
          <a:lstStyle/>
          <a:p>
            <a:r>
              <a:rPr lang="en-US" sz="2400" dirty="0">
                <a:latin typeface="Times New Roman" panose="02020603050405020304" pitchFamily="18" charset="0"/>
                <a:cs typeface="Times New Roman" panose="02020603050405020304" pitchFamily="18" charset="0"/>
              </a:rPr>
              <a:t>Say we want to compare the stock price of apple to the number of Pokémon caught in Pokémon Go for any given date</a:t>
            </a:r>
          </a:p>
          <a:p>
            <a:r>
              <a:rPr lang="en-US" sz="2400" dirty="0">
                <a:latin typeface="Times New Roman" panose="02020603050405020304" pitchFamily="18" charset="0"/>
                <a:cs typeface="Times New Roman" panose="02020603050405020304" pitchFamily="18" charset="0"/>
              </a:rPr>
              <a:t>We will need to merge our Apple data with Pokémon Go data</a:t>
            </a:r>
          </a:p>
          <a:p>
            <a:r>
              <a:rPr lang="en-US" sz="2400" dirty="0">
                <a:latin typeface="Times New Roman" panose="02020603050405020304" pitchFamily="18" charset="0"/>
                <a:cs typeface="Times New Roman" panose="02020603050405020304" pitchFamily="18" charset="0"/>
              </a:rPr>
              <a:t>Import our </a:t>
            </a:r>
            <a:r>
              <a:rPr lang="en-US" sz="2400" dirty="0" err="1">
                <a:latin typeface="Times New Roman" panose="02020603050405020304" pitchFamily="18" charset="0"/>
                <a:cs typeface="Times New Roman" panose="02020603050405020304" pitchFamily="18" charset="0"/>
              </a:rPr>
              <a:t>pokemon</a:t>
            </a:r>
            <a:r>
              <a:rPr lang="en-US" sz="2400" dirty="0">
                <a:latin typeface="Times New Roman" panose="02020603050405020304" pitchFamily="18" charset="0"/>
                <a:cs typeface="Times New Roman" panose="02020603050405020304" pitchFamily="18" charset="0"/>
              </a:rPr>
              <a:t> file “</a:t>
            </a:r>
            <a:r>
              <a:rPr lang="en-US" sz="2400" dirty="0" err="1">
                <a:latin typeface="Times New Roman" panose="02020603050405020304" pitchFamily="18" charset="0"/>
                <a:cs typeface="Times New Roman" panose="02020603050405020304" pitchFamily="18" charset="0"/>
              </a:rPr>
              <a:t>pokemon.xlsx</a:t>
            </a:r>
            <a:r>
              <a:rPr lang="en-US" sz="2400" dirty="0">
                <a:latin typeface="Times New Roman" panose="02020603050405020304" pitchFamily="18" charset="0"/>
                <a:cs typeface="Times New Roman" panose="02020603050405020304" pitchFamily="18" charset="0"/>
              </a:rPr>
              <a:t>” using the method we learned earlier for importing excel files.</a:t>
            </a:r>
          </a:p>
          <a:p>
            <a:pPr marL="0" indent="0">
              <a:buNone/>
            </a:pPr>
            <a:endParaRPr lang="en-US" sz="10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There are two commands for merging data in Stata:</a:t>
            </a:r>
          </a:p>
          <a:p>
            <a:pPr marL="457200" indent="-457200">
              <a:buFont typeface="+mj-lt"/>
              <a:buAutoNum type="arabicPeriod"/>
            </a:pPr>
            <a:r>
              <a:rPr lang="en-US" sz="2400" b="1" i="1" dirty="0">
                <a:latin typeface="Times New Roman" panose="02020603050405020304" pitchFamily="18" charset="0"/>
                <a:cs typeface="Times New Roman" panose="02020603050405020304" pitchFamily="18" charset="0"/>
              </a:rPr>
              <a:t>append</a:t>
            </a:r>
            <a:r>
              <a:rPr lang="en-US" sz="2400" dirty="0">
                <a:latin typeface="Times New Roman" panose="02020603050405020304" pitchFamily="18" charset="0"/>
                <a:cs typeface="Times New Roman" panose="02020603050405020304" pitchFamily="18" charset="0"/>
              </a:rPr>
              <a:t>: for a vertical merger</a:t>
            </a:r>
          </a:p>
          <a:p>
            <a:pPr marL="457200" indent="-457200">
              <a:buFont typeface="+mj-lt"/>
              <a:buAutoNum type="arabicPeriod"/>
            </a:pPr>
            <a:r>
              <a:rPr lang="en-US" sz="2400" b="1" i="1" dirty="0">
                <a:latin typeface="Times New Roman" panose="02020603050405020304" pitchFamily="18" charset="0"/>
                <a:cs typeface="Times New Roman" panose="02020603050405020304" pitchFamily="18" charset="0"/>
              </a:rPr>
              <a:t>merge</a:t>
            </a:r>
            <a:r>
              <a:rPr lang="en-US" sz="2400" dirty="0">
                <a:latin typeface="Times New Roman" panose="02020603050405020304" pitchFamily="18" charset="0"/>
                <a:cs typeface="Times New Roman" panose="02020603050405020304" pitchFamily="18" charset="0"/>
              </a:rPr>
              <a:t>: for a horizontal merger</a:t>
            </a:r>
          </a:p>
        </p:txBody>
      </p:sp>
    </p:spTree>
    <p:extLst>
      <p:ext uri="{BB962C8B-B14F-4D97-AF65-F5344CB8AC3E}">
        <p14:creationId xmlns:p14="http://schemas.microsoft.com/office/powerpoint/2010/main" val="35290204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Merging our data</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a:xfrm>
            <a:off x="2231136" y="2395728"/>
            <a:ext cx="7729728" cy="4224528"/>
          </a:xfrm>
        </p:spPr>
        <p:txBody>
          <a:bodyPr>
            <a:normAutofit/>
          </a:bodyPr>
          <a:lstStyle/>
          <a:p>
            <a:r>
              <a:rPr lang="en-US" sz="2400" dirty="0">
                <a:latin typeface="Times New Roman" panose="02020603050405020304" pitchFamily="18" charset="0"/>
                <a:cs typeface="Times New Roman" panose="02020603050405020304" pitchFamily="18" charset="0"/>
              </a:rPr>
              <a:t>Data Browse our new Pokémon data to see that it is organized similar to our apple data, but with mostly different variables</a:t>
            </a:r>
          </a:p>
          <a:p>
            <a:pPr marL="0" indent="0">
              <a:buNone/>
            </a:pPr>
            <a:endParaRPr lang="en-US" sz="1000" dirty="0">
              <a:latin typeface="Times New Roman" panose="02020603050405020304" pitchFamily="18" charset="0"/>
              <a:cs typeface="Times New Roman" panose="02020603050405020304" pitchFamily="18" charset="0"/>
            </a:endParaRPr>
          </a:p>
          <a:p>
            <a:pPr marL="0" indent="0">
              <a:buNone/>
            </a:pPr>
            <a:r>
              <a:rPr lang="en-US" sz="2400" b="1" i="1" dirty="0">
                <a:latin typeface="Times New Roman" panose="02020603050405020304" pitchFamily="18" charset="0"/>
                <a:cs typeface="Times New Roman" panose="02020603050405020304" pitchFamily="18" charset="0"/>
              </a:rPr>
              <a:t>merge 1:1 &lt;merging variable&gt; using &lt;desired .</a:t>
            </a:r>
            <a:r>
              <a:rPr lang="en-US" sz="2400" b="1" i="1" dirty="0" err="1">
                <a:latin typeface="Times New Roman" panose="02020603050405020304" pitchFamily="18" charset="0"/>
                <a:cs typeface="Times New Roman" panose="02020603050405020304" pitchFamily="18" charset="0"/>
              </a:rPr>
              <a:t>dta</a:t>
            </a:r>
            <a:r>
              <a:rPr lang="en-US" sz="2400" b="1" i="1" dirty="0">
                <a:latin typeface="Times New Roman" panose="02020603050405020304" pitchFamily="18" charset="0"/>
                <a:cs typeface="Times New Roman" panose="02020603050405020304" pitchFamily="18" charset="0"/>
              </a:rPr>
              <a:t> file&gt;</a:t>
            </a:r>
          </a:p>
          <a:p>
            <a:r>
              <a:rPr lang="en-US" sz="2400" dirty="0">
                <a:latin typeface="Times New Roman" panose="02020603050405020304" pitchFamily="18" charset="0"/>
                <a:cs typeface="Times New Roman" panose="02020603050405020304" pitchFamily="18" charset="0"/>
              </a:rPr>
              <a:t>In our case, we will be merging by the variable “date” with a horizontal merger, using the “apple_v2” file we just saved.</a:t>
            </a:r>
          </a:p>
          <a:p>
            <a:pPr marL="0" indent="0">
              <a:buNone/>
            </a:pPr>
            <a:r>
              <a:rPr lang="en-US" sz="2400" b="1" i="1" dirty="0">
                <a:latin typeface="Times New Roman" panose="02020603050405020304" pitchFamily="18" charset="0"/>
                <a:cs typeface="Times New Roman" panose="02020603050405020304" pitchFamily="18" charset="0"/>
              </a:rPr>
              <a:t>sort date</a:t>
            </a:r>
          </a:p>
          <a:p>
            <a:r>
              <a:rPr lang="en-US" sz="2400" dirty="0">
                <a:latin typeface="Times New Roman" panose="02020603050405020304" pitchFamily="18" charset="0"/>
                <a:cs typeface="Times New Roman" panose="02020603050405020304" pitchFamily="18" charset="0"/>
              </a:rPr>
              <a:t>Ensures that our data is organized by date</a:t>
            </a:r>
          </a:p>
          <a:p>
            <a:pPr marL="0" indent="0">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6796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12D19-C5B4-3543-878D-45C8D5E09033}"/>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Visualizing our data</a:t>
            </a:r>
          </a:p>
        </p:txBody>
      </p:sp>
      <p:sp>
        <p:nvSpPr>
          <p:cNvPr id="3" name="Content Placeholder 2">
            <a:extLst>
              <a:ext uri="{FF2B5EF4-FFF2-40B4-BE49-F238E27FC236}">
                <a16:creationId xmlns:a16="http://schemas.microsoft.com/office/drawing/2014/main" id="{F43612FE-3860-3749-BAB6-A6697E210B24}"/>
              </a:ext>
            </a:extLst>
          </p:cNvPr>
          <p:cNvSpPr>
            <a:spLocks noGrp="1"/>
          </p:cNvSpPr>
          <p:nvPr>
            <p:ph idx="1"/>
          </p:nvPr>
        </p:nvSpPr>
        <p:spPr>
          <a:xfrm>
            <a:off x="2231136" y="2638044"/>
            <a:ext cx="7729728" cy="3927348"/>
          </a:xfrm>
        </p:spPr>
        <p:txBody>
          <a:bodyPr>
            <a:normAutofit/>
          </a:bodyPr>
          <a:lstStyle/>
          <a:p>
            <a:r>
              <a:rPr lang="en-US" sz="2400" dirty="0">
                <a:latin typeface="Times New Roman" panose="02020603050405020304" pitchFamily="18" charset="0"/>
                <a:cs typeface="Times New Roman" panose="02020603050405020304" pitchFamily="18" charset="0"/>
              </a:rPr>
              <a:t>Now that we have our data combined, graphically illustrating the relationship between Apple stock price and the number of Pokémon caught would be helpful</a:t>
            </a:r>
          </a:p>
          <a:p>
            <a:endParaRPr lang="en-US" sz="10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Common forms of graphs include:</a:t>
            </a:r>
          </a:p>
          <a:p>
            <a:pPr lvl="1"/>
            <a:r>
              <a:rPr lang="en-US" sz="2200" dirty="0">
                <a:latin typeface="Times New Roman" panose="02020603050405020304" pitchFamily="18" charset="0"/>
                <a:cs typeface="Times New Roman" panose="02020603050405020304" pitchFamily="18" charset="0"/>
              </a:rPr>
              <a:t>Bar graphs: useful for comparing amounts of variables</a:t>
            </a:r>
          </a:p>
          <a:p>
            <a:pPr lvl="1"/>
            <a:r>
              <a:rPr lang="en-US" sz="2200" dirty="0">
                <a:latin typeface="Times New Roman" panose="02020603050405020304" pitchFamily="18" charset="0"/>
                <a:cs typeface="Times New Roman" panose="02020603050405020304" pitchFamily="18" charset="0"/>
              </a:rPr>
              <a:t>Histograms: useful for seeing the distribution of a variable</a:t>
            </a:r>
          </a:p>
          <a:p>
            <a:pPr lvl="1"/>
            <a:r>
              <a:rPr lang="en-US" sz="2200" dirty="0">
                <a:latin typeface="Times New Roman" panose="02020603050405020304" pitchFamily="18" charset="0"/>
                <a:cs typeface="Times New Roman" panose="02020603050405020304" pitchFamily="18" charset="0"/>
              </a:rPr>
              <a:t>Line graphs: useful for seeing change over time (time-series)</a:t>
            </a:r>
          </a:p>
        </p:txBody>
      </p:sp>
    </p:spTree>
    <p:extLst>
      <p:ext uri="{BB962C8B-B14F-4D97-AF65-F5344CB8AC3E}">
        <p14:creationId xmlns:p14="http://schemas.microsoft.com/office/powerpoint/2010/main" val="40601666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12D19-C5B4-3543-878D-45C8D5E09033}"/>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Visualizing our data</a:t>
            </a:r>
          </a:p>
        </p:txBody>
      </p:sp>
      <p:sp>
        <p:nvSpPr>
          <p:cNvPr id="3" name="Content Placeholder 2">
            <a:extLst>
              <a:ext uri="{FF2B5EF4-FFF2-40B4-BE49-F238E27FC236}">
                <a16:creationId xmlns:a16="http://schemas.microsoft.com/office/drawing/2014/main" id="{F43612FE-3860-3749-BAB6-A6697E210B24}"/>
              </a:ext>
            </a:extLst>
          </p:cNvPr>
          <p:cNvSpPr>
            <a:spLocks noGrp="1"/>
          </p:cNvSpPr>
          <p:nvPr>
            <p:ph idx="1"/>
          </p:nvPr>
        </p:nvSpPr>
        <p:spPr>
          <a:xfrm>
            <a:off x="2231136" y="2633472"/>
            <a:ext cx="7729728" cy="3602736"/>
          </a:xfrm>
        </p:spPr>
        <p:txBody>
          <a:bodyPr>
            <a:normAutofit/>
          </a:bodyPr>
          <a:lstStyle/>
          <a:p>
            <a:pPr marL="228600" lvl="1" indent="0">
              <a:buNone/>
            </a:pPr>
            <a:r>
              <a:rPr lang="en-US" sz="2400" dirty="0">
                <a:latin typeface="Times New Roman" panose="02020603050405020304" pitchFamily="18" charset="0"/>
                <a:cs typeface="Times New Roman" panose="02020603050405020304" pitchFamily="18" charset="0"/>
              </a:rPr>
              <a:t>Bar graphs:</a:t>
            </a:r>
          </a:p>
          <a:p>
            <a:pPr marL="228600" lvl="1" indent="0">
              <a:buNone/>
            </a:pPr>
            <a:r>
              <a:rPr lang="en-US" sz="2400" b="1" i="1" dirty="0">
                <a:latin typeface="Times New Roman" panose="02020603050405020304" pitchFamily="18" charset="0"/>
                <a:cs typeface="Times New Roman" panose="02020603050405020304" pitchFamily="18" charset="0"/>
              </a:rPr>
              <a:t>graph bar &lt;y axis var.&gt; &lt;variable1&gt;, over &lt;x axis var.&gt;</a:t>
            </a:r>
          </a:p>
          <a:p>
            <a:pPr lvl="1"/>
            <a:r>
              <a:rPr lang="en-US" sz="2400" dirty="0">
                <a:latin typeface="Times New Roman" panose="02020603050405020304" pitchFamily="18" charset="0"/>
                <a:cs typeface="Times New Roman" panose="02020603050405020304" pitchFamily="18" charset="0"/>
              </a:rPr>
              <a:t>&lt;y axis&gt; can be a variable or a stat</a:t>
            </a:r>
          </a:p>
          <a:p>
            <a:pPr lvl="1"/>
            <a:r>
              <a:rPr lang="en-US" sz="2400" dirty="0">
                <a:latin typeface="Times New Roman" panose="02020603050405020304" pitchFamily="18" charset="0"/>
                <a:cs typeface="Times New Roman" panose="02020603050405020304" pitchFamily="18" charset="0"/>
              </a:rPr>
              <a:t>In our case, use “(mean)” for our &lt;y axis&gt;, “close” as our &lt;variable1&gt;, and “(month)” as our &lt;x axis var.&gt;</a:t>
            </a:r>
          </a:p>
        </p:txBody>
      </p:sp>
    </p:spTree>
    <p:extLst>
      <p:ext uri="{BB962C8B-B14F-4D97-AF65-F5344CB8AC3E}">
        <p14:creationId xmlns:p14="http://schemas.microsoft.com/office/powerpoint/2010/main" val="1930383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Course structure:</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Basic coding logic</a:t>
            </a:r>
          </a:p>
          <a:p>
            <a:r>
              <a:rPr lang="en-US" sz="2400" dirty="0">
                <a:latin typeface="Times New Roman" panose="02020603050405020304" pitchFamily="18" charset="0"/>
                <a:cs typeface="Times New Roman" panose="02020603050405020304" pitchFamily="18" charset="0"/>
              </a:rPr>
              <a:t>Initializing our data</a:t>
            </a:r>
          </a:p>
          <a:p>
            <a:r>
              <a:rPr lang="en-US" sz="2400" dirty="0">
                <a:latin typeface="Times New Roman" panose="02020603050405020304" pitchFamily="18" charset="0"/>
                <a:cs typeface="Times New Roman" panose="02020603050405020304" pitchFamily="18" charset="0"/>
              </a:rPr>
              <a:t>First dive: summary statistics</a:t>
            </a:r>
          </a:p>
          <a:p>
            <a:r>
              <a:rPr lang="en-US" sz="2400" dirty="0">
                <a:latin typeface="Times New Roman" panose="02020603050405020304" pitchFamily="18" charset="0"/>
                <a:cs typeface="Times New Roman" panose="02020603050405020304" pitchFamily="18" charset="0"/>
              </a:rPr>
              <a:t>Data preparation: cleaning, labelling, merging</a:t>
            </a:r>
          </a:p>
          <a:p>
            <a:r>
              <a:rPr lang="en-US" sz="2400" dirty="0">
                <a:latin typeface="Times New Roman" panose="02020603050405020304" pitchFamily="18" charset="0"/>
                <a:cs typeface="Times New Roman" panose="02020603050405020304" pitchFamily="18" charset="0"/>
              </a:rPr>
              <a:t>Visualizing our data</a:t>
            </a:r>
          </a:p>
        </p:txBody>
      </p:sp>
    </p:spTree>
    <p:extLst>
      <p:ext uri="{BB962C8B-B14F-4D97-AF65-F5344CB8AC3E}">
        <p14:creationId xmlns:p14="http://schemas.microsoft.com/office/powerpoint/2010/main" val="25912204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12D19-C5B4-3543-878D-45C8D5E09033}"/>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Visualizing our data</a:t>
            </a:r>
          </a:p>
        </p:txBody>
      </p:sp>
      <p:sp>
        <p:nvSpPr>
          <p:cNvPr id="3" name="Content Placeholder 2">
            <a:extLst>
              <a:ext uri="{FF2B5EF4-FFF2-40B4-BE49-F238E27FC236}">
                <a16:creationId xmlns:a16="http://schemas.microsoft.com/office/drawing/2014/main" id="{F43612FE-3860-3749-BAB6-A6697E210B24}"/>
              </a:ext>
            </a:extLst>
          </p:cNvPr>
          <p:cNvSpPr>
            <a:spLocks noGrp="1"/>
          </p:cNvSpPr>
          <p:nvPr>
            <p:ph idx="1"/>
          </p:nvPr>
        </p:nvSpPr>
        <p:spPr>
          <a:xfrm>
            <a:off x="2231136" y="2377440"/>
            <a:ext cx="7863840" cy="4133088"/>
          </a:xfrm>
        </p:spPr>
        <p:txBody>
          <a:bodyPr>
            <a:normAutofit lnSpcReduction="10000"/>
          </a:bodyPr>
          <a:lstStyle/>
          <a:p>
            <a:pPr marL="228600" lvl="1" indent="0">
              <a:buNone/>
            </a:pPr>
            <a:endParaRPr lang="en-US" sz="1050" dirty="0">
              <a:latin typeface="Times New Roman" panose="02020603050405020304" pitchFamily="18" charset="0"/>
              <a:cs typeface="Times New Roman" panose="02020603050405020304" pitchFamily="18" charset="0"/>
            </a:endParaRPr>
          </a:p>
          <a:p>
            <a:pPr marL="228600" lvl="1" indent="0">
              <a:buNone/>
            </a:pPr>
            <a:r>
              <a:rPr lang="en-US" sz="2400" dirty="0">
                <a:latin typeface="Times New Roman" panose="02020603050405020304" pitchFamily="18" charset="0"/>
                <a:cs typeface="Times New Roman" panose="02020603050405020304" pitchFamily="18" charset="0"/>
              </a:rPr>
              <a:t>Histograms:</a:t>
            </a:r>
          </a:p>
          <a:p>
            <a:pPr marL="228600" lvl="1" indent="0">
              <a:buNone/>
            </a:pPr>
            <a:r>
              <a:rPr lang="en-US" sz="2400" b="1" i="1" dirty="0">
                <a:latin typeface="Times New Roman" panose="02020603050405020304" pitchFamily="18" charset="0"/>
                <a:cs typeface="Times New Roman" panose="02020603050405020304" pitchFamily="18" charset="0"/>
              </a:rPr>
              <a:t>histogram &lt;variable&gt;, frequency</a:t>
            </a:r>
          </a:p>
          <a:p>
            <a:pPr lvl="1"/>
            <a:r>
              <a:rPr lang="en-US" sz="2400" dirty="0">
                <a:latin typeface="Times New Roman" panose="02020603050405020304" pitchFamily="18" charset="0"/>
                <a:cs typeface="Times New Roman" panose="02020603050405020304" pitchFamily="18" charset="0"/>
              </a:rPr>
              <a:t>In our case, </a:t>
            </a:r>
            <a:r>
              <a:rPr lang="en-US" sz="2400" dirty="0" err="1">
                <a:latin typeface="Times New Roman" panose="02020603050405020304" pitchFamily="18" charset="0"/>
                <a:cs typeface="Times New Roman" panose="02020603050405020304" pitchFamily="18" charset="0"/>
              </a:rPr>
              <a:t>pokemoncaught</a:t>
            </a:r>
            <a:r>
              <a:rPr lang="en-US" sz="2400" dirty="0">
                <a:latin typeface="Times New Roman" panose="02020603050405020304" pitchFamily="18" charset="0"/>
                <a:cs typeface="Times New Roman" panose="02020603050405020304" pitchFamily="18" charset="0"/>
              </a:rPr>
              <a:t> will be our &lt;variable&gt;</a:t>
            </a:r>
          </a:p>
          <a:p>
            <a:pPr marL="228600" lvl="1" indent="0">
              <a:buNone/>
            </a:pPr>
            <a:endParaRPr lang="en-US" sz="1050" dirty="0">
              <a:latin typeface="Times New Roman" panose="02020603050405020304" pitchFamily="18" charset="0"/>
              <a:cs typeface="Times New Roman" panose="02020603050405020304" pitchFamily="18" charset="0"/>
            </a:endParaRPr>
          </a:p>
          <a:p>
            <a:pPr marL="228600" lvl="1" indent="0">
              <a:buNone/>
            </a:pPr>
            <a:r>
              <a:rPr lang="en-US" sz="2400" dirty="0">
                <a:latin typeface="Times New Roman" panose="02020603050405020304" pitchFamily="18" charset="0"/>
                <a:cs typeface="Times New Roman" panose="02020603050405020304" pitchFamily="18" charset="0"/>
              </a:rPr>
              <a:t>Line graphs:</a:t>
            </a:r>
          </a:p>
          <a:p>
            <a:pPr marL="228600" lvl="1" indent="0">
              <a:buNone/>
            </a:pPr>
            <a:r>
              <a:rPr lang="en-US" sz="2200" b="1" i="1" dirty="0" err="1">
                <a:latin typeface="Times New Roman" panose="02020603050405020304" pitchFamily="18" charset="0"/>
                <a:cs typeface="Times New Roman" panose="02020603050405020304" pitchFamily="18" charset="0"/>
              </a:rPr>
              <a:t>twoway</a:t>
            </a:r>
            <a:r>
              <a:rPr lang="en-US" sz="2200" b="1" i="1" dirty="0">
                <a:latin typeface="Times New Roman" panose="02020603050405020304" pitchFamily="18" charset="0"/>
                <a:cs typeface="Times New Roman" panose="02020603050405020304" pitchFamily="18" charset="0"/>
              </a:rPr>
              <a:t> (line &lt;variable1&gt; &lt;x axis&gt;), (line &lt;variable2&gt; &lt;x axis&gt;)</a:t>
            </a:r>
          </a:p>
          <a:p>
            <a:pPr lvl="1"/>
            <a:r>
              <a:rPr lang="en-US" sz="2400" dirty="0">
                <a:latin typeface="Times New Roman" panose="02020603050405020304" pitchFamily="18" charset="0"/>
                <a:cs typeface="Times New Roman" panose="02020603050405020304" pitchFamily="18" charset="0"/>
              </a:rPr>
              <a:t>Make two line graphs, both using “date” as our &lt;x axis&gt;, with one comparing “open” to “close”, and the other comparing “close” to “</a:t>
            </a:r>
            <a:r>
              <a:rPr lang="en-US" sz="2400" dirty="0" err="1">
                <a:latin typeface="Times New Roman" panose="02020603050405020304" pitchFamily="18" charset="0"/>
                <a:cs typeface="Times New Roman" panose="02020603050405020304" pitchFamily="18" charset="0"/>
              </a:rPr>
              <a:t>pokemoncaught</a:t>
            </a:r>
            <a:r>
              <a:rPr lang="en-US" sz="24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703787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D63E4-0D95-5D4C-9441-6D0FB5834167}"/>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Visualizing our data</a:t>
            </a:r>
          </a:p>
        </p:txBody>
      </p:sp>
      <p:sp>
        <p:nvSpPr>
          <p:cNvPr id="3" name="Content Placeholder 2">
            <a:extLst>
              <a:ext uri="{FF2B5EF4-FFF2-40B4-BE49-F238E27FC236}">
                <a16:creationId xmlns:a16="http://schemas.microsoft.com/office/drawing/2014/main" id="{368C2EAA-001B-4645-A688-C6E6134A67AC}"/>
              </a:ext>
            </a:extLst>
          </p:cNvPr>
          <p:cNvSpPr>
            <a:spLocks noGrp="1"/>
          </p:cNvSpPr>
          <p:nvPr>
            <p:ph idx="1"/>
          </p:nvPr>
        </p:nvSpPr>
        <p:spPr>
          <a:xfrm>
            <a:off x="2231136" y="2455164"/>
            <a:ext cx="7729728" cy="4037076"/>
          </a:xfrm>
        </p:spPr>
        <p:txBody>
          <a:bodyPr>
            <a:normAutofit/>
          </a:bodyPr>
          <a:lstStyle/>
          <a:p>
            <a:r>
              <a:rPr lang="en-US" sz="2400" dirty="0">
                <a:latin typeface="Times New Roman" panose="02020603050405020304" pitchFamily="18" charset="0"/>
                <a:cs typeface="Times New Roman" panose="02020603050405020304" pitchFamily="18" charset="0"/>
              </a:rPr>
              <a:t>To record a graph, you must add the command</a:t>
            </a:r>
            <a:r>
              <a:rPr lang="en-US" sz="2400" b="1" i="1" dirty="0">
                <a:latin typeface="Times New Roman" panose="02020603050405020304" pitchFamily="18" charset="0"/>
                <a:cs typeface="Times New Roman" panose="02020603050405020304" pitchFamily="18" charset="0"/>
              </a:rPr>
              <a:t> name(title)</a:t>
            </a:r>
            <a:r>
              <a:rPr lang="en-US" sz="2400" dirty="0">
                <a:latin typeface="Times New Roman" panose="02020603050405020304" pitchFamily="18" charset="0"/>
                <a:cs typeface="Times New Roman" panose="02020603050405020304" pitchFamily="18" charset="0"/>
              </a:rPr>
              <a:t> to the end of your graph code, with ”title” being the desired name given to the graph</a:t>
            </a:r>
          </a:p>
          <a:p>
            <a:endParaRPr lang="en-US" sz="10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 For example, in the case of our histogram:</a:t>
            </a:r>
          </a:p>
          <a:p>
            <a:pPr marL="0" indent="0">
              <a:buNone/>
            </a:pPr>
            <a:r>
              <a:rPr lang="en-US" sz="2200" b="1" i="1" dirty="0">
                <a:latin typeface="Times New Roman" panose="02020603050405020304" pitchFamily="18" charset="0"/>
                <a:cs typeface="Times New Roman" panose="02020603050405020304" pitchFamily="18" charset="0"/>
              </a:rPr>
              <a:t>histogram </a:t>
            </a:r>
            <a:r>
              <a:rPr lang="en-US" sz="2200" b="1" i="1" dirty="0" err="1">
                <a:latin typeface="Times New Roman" panose="02020603050405020304" pitchFamily="18" charset="0"/>
                <a:cs typeface="Times New Roman" panose="02020603050405020304" pitchFamily="18" charset="0"/>
              </a:rPr>
              <a:t>pokemoncaught</a:t>
            </a:r>
            <a:r>
              <a:rPr lang="en-US" sz="2200" b="1" i="1" dirty="0">
                <a:latin typeface="Times New Roman" panose="02020603050405020304" pitchFamily="18" charset="0"/>
                <a:cs typeface="Times New Roman" panose="02020603050405020304" pitchFamily="18" charset="0"/>
              </a:rPr>
              <a:t>, frequency name(</a:t>
            </a:r>
            <a:r>
              <a:rPr lang="en-US" sz="2200" b="1" i="1" dirty="0" err="1">
                <a:latin typeface="Times New Roman" panose="02020603050405020304" pitchFamily="18" charset="0"/>
                <a:cs typeface="Times New Roman" panose="02020603050405020304" pitchFamily="18" charset="0"/>
              </a:rPr>
              <a:t>hist_pokecaught</a:t>
            </a:r>
            <a:r>
              <a:rPr lang="en-US" sz="2200" b="1" i="1" dirty="0">
                <a:latin typeface="Times New Roman" panose="02020603050405020304" pitchFamily="18" charset="0"/>
                <a:cs typeface="Times New Roman" panose="02020603050405020304" pitchFamily="18" charset="0"/>
              </a:rPr>
              <a:t>)</a:t>
            </a:r>
          </a:p>
          <a:p>
            <a:pPr marL="0" indent="0">
              <a:buNone/>
            </a:pPr>
            <a:r>
              <a:rPr lang="en-US" sz="2400" dirty="0">
                <a:latin typeface="Times New Roman" panose="02020603050405020304" pitchFamily="18" charset="0"/>
                <a:cs typeface="Times New Roman" panose="02020603050405020304" pitchFamily="18" charset="0"/>
              </a:rPr>
              <a:t>Then to save, use:</a:t>
            </a:r>
          </a:p>
          <a:p>
            <a:pPr marL="0" indent="0">
              <a:buNone/>
            </a:pPr>
            <a:r>
              <a:rPr lang="en-US" sz="2400" b="1" i="1" dirty="0">
                <a:latin typeface="Times New Roman" panose="02020603050405020304" pitchFamily="18" charset="0"/>
                <a:cs typeface="Times New Roman" panose="02020603050405020304" pitchFamily="18" charset="0"/>
              </a:rPr>
              <a:t>Save &lt;graph name&gt; &lt;filename&gt;</a:t>
            </a:r>
          </a:p>
          <a:p>
            <a:r>
              <a:rPr lang="en-US" sz="2400" dirty="0">
                <a:latin typeface="Times New Roman" panose="02020603050405020304" pitchFamily="18" charset="0"/>
                <a:cs typeface="Times New Roman" panose="02020603050405020304" pitchFamily="18" charset="0"/>
              </a:rPr>
              <a:t>To update a graph save, add  “</a:t>
            </a:r>
            <a:r>
              <a:rPr lang="en-US" sz="2400" b="1" i="1" dirty="0">
                <a:latin typeface="Times New Roman" panose="02020603050405020304" pitchFamily="18" charset="0"/>
                <a:cs typeface="Times New Roman" panose="02020603050405020304" pitchFamily="18" charset="0"/>
              </a:rPr>
              <a:t>, replace</a:t>
            </a:r>
            <a:r>
              <a:rPr lang="en-US" sz="2400" dirty="0">
                <a:latin typeface="Times New Roman" panose="02020603050405020304" pitchFamily="18" charset="0"/>
                <a:cs typeface="Times New Roman" panose="02020603050405020304" pitchFamily="18" charset="0"/>
              </a:rPr>
              <a:t>” to the end</a:t>
            </a:r>
          </a:p>
        </p:txBody>
      </p:sp>
    </p:spTree>
    <p:extLst>
      <p:ext uri="{BB962C8B-B14F-4D97-AF65-F5344CB8AC3E}">
        <p14:creationId xmlns:p14="http://schemas.microsoft.com/office/powerpoint/2010/main" val="1959468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Regressions</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a:xfrm>
            <a:off x="2231136" y="2638044"/>
            <a:ext cx="7729728" cy="3415284"/>
          </a:xfrm>
        </p:spPr>
        <p:txBody>
          <a:bodyPr>
            <a:normAutofit/>
          </a:bodyPr>
          <a:lstStyle/>
          <a:p>
            <a:r>
              <a:rPr lang="en-US" sz="2400" dirty="0">
                <a:latin typeface="Times New Roman" panose="02020603050405020304" pitchFamily="18" charset="0"/>
                <a:cs typeface="Times New Roman" panose="02020603050405020304" pitchFamily="18" charset="0"/>
              </a:rPr>
              <a:t>For most economic research, regressions are used to test the effect that numerous independent variables have on a dependent variable</a:t>
            </a:r>
          </a:p>
          <a:p>
            <a:endParaRPr lang="en-US" sz="2400" dirty="0">
              <a:latin typeface="Times New Roman" panose="02020603050405020304" pitchFamily="18" charset="0"/>
              <a:cs typeface="Times New Roman" panose="02020603050405020304" pitchFamily="18" charset="0"/>
            </a:endParaRPr>
          </a:p>
          <a:p>
            <a:pPr marL="0" indent="0">
              <a:buNone/>
            </a:pPr>
            <a:r>
              <a:rPr lang="en-US" sz="2400" b="1" i="1" dirty="0">
                <a:latin typeface="Times New Roman" panose="02020603050405020304" pitchFamily="18" charset="0"/>
                <a:cs typeface="Times New Roman" panose="02020603050405020304" pitchFamily="18" charset="0"/>
              </a:rPr>
              <a:t>regress &lt;</a:t>
            </a:r>
            <a:r>
              <a:rPr lang="en-US" sz="2400" b="1" i="1" dirty="0" err="1">
                <a:latin typeface="Times New Roman" panose="02020603050405020304" pitchFamily="18" charset="0"/>
                <a:cs typeface="Times New Roman" panose="02020603050405020304" pitchFamily="18" charset="0"/>
              </a:rPr>
              <a:t>depVar</a:t>
            </a:r>
            <a:r>
              <a:rPr lang="en-US" sz="2400" b="1" i="1" dirty="0">
                <a:latin typeface="Times New Roman" panose="02020603050405020304" pitchFamily="18" charset="0"/>
                <a:cs typeface="Times New Roman" panose="02020603050405020304" pitchFamily="18" charset="0"/>
              </a:rPr>
              <a:t>&gt; &lt;indepVar1&gt; &lt;indepVar2&gt; …</a:t>
            </a:r>
          </a:p>
          <a:p>
            <a:r>
              <a:rPr lang="en-US" sz="2400" dirty="0">
                <a:latin typeface="Times New Roman" panose="02020603050405020304" pitchFamily="18" charset="0"/>
                <a:cs typeface="Times New Roman" panose="02020603050405020304" pitchFamily="18" charset="0"/>
              </a:rPr>
              <a:t>Depending on how many independent variables you are using for the regression, you can just extend the list as needed</a:t>
            </a:r>
          </a:p>
        </p:txBody>
      </p:sp>
    </p:spTree>
    <p:extLst>
      <p:ext uri="{BB962C8B-B14F-4D97-AF65-F5344CB8AC3E}">
        <p14:creationId xmlns:p14="http://schemas.microsoft.com/office/powerpoint/2010/main" val="19572086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25550-E4F1-C444-B7E9-6EA9D1123D38}"/>
              </a:ext>
            </a:extLst>
          </p:cNvPr>
          <p:cNvSpPr>
            <a:spLocks noGrp="1"/>
          </p:cNvSpPr>
          <p:nvPr>
            <p:ph type="title"/>
          </p:nvPr>
        </p:nvSpPr>
        <p:spPr>
          <a:xfrm>
            <a:off x="2231136" y="763524"/>
            <a:ext cx="7729728" cy="1188720"/>
          </a:xfrm>
        </p:spPr>
        <p:txBody>
          <a:bodyPr/>
          <a:lstStyle/>
          <a:p>
            <a:r>
              <a:rPr lang="en-US" cap="none" dirty="0">
                <a:latin typeface="Times New Roman" panose="02020603050405020304" pitchFamily="18" charset="0"/>
                <a:cs typeface="Times New Roman" panose="02020603050405020304" pitchFamily="18" charset="0"/>
              </a:rPr>
              <a:t>Time for some practice!</a:t>
            </a:r>
          </a:p>
        </p:txBody>
      </p:sp>
      <p:sp>
        <p:nvSpPr>
          <p:cNvPr id="3" name="Content Placeholder 2">
            <a:extLst>
              <a:ext uri="{FF2B5EF4-FFF2-40B4-BE49-F238E27FC236}">
                <a16:creationId xmlns:a16="http://schemas.microsoft.com/office/drawing/2014/main" id="{BA727E8E-2784-0F49-A80B-3E65AE3D146F}"/>
              </a:ext>
            </a:extLst>
          </p:cNvPr>
          <p:cNvSpPr>
            <a:spLocks noGrp="1"/>
          </p:cNvSpPr>
          <p:nvPr>
            <p:ph idx="1"/>
          </p:nvPr>
        </p:nvSpPr>
        <p:spPr>
          <a:xfrm>
            <a:off x="2231136" y="2267712"/>
            <a:ext cx="7729728" cy="4407408"/>
          </a:xfrm>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This exercise is your exit ticket:</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Load twitter stock data into Stata (“</a:t>
            </a:r>
            <a:r>
              <a:rPr lang="en-US" dirty="0" err="1">
                <a:latin typeface="Times New Roman" panose="02020603050405020304" pitchFamily="18" charset="0"/>
                <a:cs typeface="Times New Roman" panose="02020603050405020304" pitchFamily="18" charset="0"/>
              </a:rPr>
              <a:t>twitter.xlsx</a:t>
            </a:r>
            <a:r>
              <a:rPr lang="en-US" dirty="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First dive: summarize, describe</a:t>
            </a:r>
            <a:r>
              <a:rPr lang="en-US">
                <a:latin typeface="Times New Roman" panose="02020603050405020304" pitchFamily="18" charset="0"/>
                <a:cs typeface="Times New Roman" panose="02020603050405020304" pitchFamily="18" charset="0"/>
              </a:rPr>
              <a:t>, tabulate</a:t>
            </a:r>
            <a:endParaRPr lang="en-US"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Label variables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Create variables: magnitude of difference between open and high, variable that equals 1 if this difference is greater than 1 or less than 0.5, variable that equals 1 if this difference is between 0.75 and 1, 0 otherwise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Merge trump dataset (“trump </a:t>
            </a:r>
            <a:r>
              <a:rPr lang="en-US" dirty="0" err="1">
                <a:latin typeface="Times New Roman" panose="02020603050405020304" pitchFamily="18" charset="0"/>
                <a:cs typeface="Times New Roman" panose="02020603050405020304" pitchFamily="18" charset="0"/>
              </a:rPr>
              <a:t>tweets.xlsx</a:t>
            </a:r>
            <a:r>
              <a:rPr lang="en-US" dirty="0">
                <a:latin typeface="Times New Roman" panose="02020603050405020304" pitchFamily="18" charset="0"/>
                <a:cs typeface="Times New Roman" panose="02020603050405020304" pitchFamily="18" charset="0"/>
              </a:rPr>
              <a:t>”)</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Bar chart for number of trump tweets per month, histogram for frequency of trump tweets, line chart graphing for opening and closing price over date, line chart for opening price and number of trump tweets over date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5431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What is Stata?</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p:txBody>
          <a:bodyPr/>
          <a:lstStyle/>
          <a:p>
            <a:r>
              <a:rPr lang="en-US" sz="2400" dirty="0">
                <a:latin typeface="Times New Roman" panose="02020603050405020304" pitchFamily="18" charset="0"/>
                <a:cs typeface="Times New Roman" panose="02020603050405020304" pitchFamily="18" charset="0"/>
              </a:rPr>
              <a:t>Stata is statistical coding software commonly used for research in economics, data science, political science, biomedicine and many more fields!</a:t>
            </a:r>
          </a:p>
          <a:p>
            <a:r>
              <a:rPr lang="en-US" sz="2400" dirty="0">
                <a:latin typeface="Times New Roman" panose="02020603050405020304" pitchFamily="18" charset="0"/>
                <a:cs typeface="Times New Roman" panose="02020603050405020304" pitchFamily="18" charset="0"/>
              </a:rPr>
              <a:t>Stata allows you to manage data, perform analysis, and create graphics based on your data</a:t>
            </a:r>
          </a:p>
          <a:p>
            <a:r>
              <a:rPr lang="en-US" sz="2400" dirty="0">
                <a:latin typeface="Times New Roman" panose="02020603050405020304" pitchFamily="18" charset="0"/>
                <a:cs typeface="Times New Roman" panose="02020603050405020304" pitchFamily="18" charset="0"/>
              </a:rPr>
              <a:t>It is comparable to R, SAS, Python, and other programming languages with statistical applications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7264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Before we get started…</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a:xfrm>
            <a:off x="2231136" y="2395728"/>
            <a:ext cx="7729728" cy="4059936"/>
          </a:xfrm>
        </p:spPr>
        <p:txBody>
          <a:bodyPr>
            <a:normAutofit/>
          </a:bodyPr>
          <a:lstStyle/>
          <a:p>
            <a:r>
              <a:rPr lang="en-US" sz="2400" dirty="0">
                <a:latin typeface="Times New Roman" panose="02020603050405020304" pitchFamily="18" charset="0"/>
                <a:cs typeface="Times New Roman" panose="02020603050405020304" pitchFamily="18" charset="0"/>
              </a:rPr>
              <a:t>Basic arithmetic uses + (addition), - (subtraction), * (multiplication), / (division)</a:t>
            </a:r>
          </a:p>
          <a:p>
            <a:r>
              <a:rPr lang="en-US" sz="2400" dirty="0">
                <a:latin typeface="Times New Roman" panose="02020603050405020304" pitchFamily="18" charset="0"/>
                <a:cs typeface="Times New Roman" panose="02020603050405020304" pitchFamily="18" charset="0"/>
              </a:rPr>
              <a:t>Logic: if, and (“&amp;” in Stata), or (“|” in Stata)</a:t>
            </a:r>
          </a:p>
          <a:p>
            <a:r>
              <a:rPr lang="en-US" sz="2400" dirty="0">
                <a:latin typeface="Times New Roman" panose="02020603050405020304" pitchFamily="18" charset="0"/>
                <a:cs typeface="Times New Roman" panose="02020603050405020304" pitchFamily="18" charset="0"/>
              </a:rPr>
              <a:t>= and == denote different forms of equalities in Stata (and many other coding languages)</a:t>
            </a:r>
          </a:p>
          <a:p>
            <a:pPr lvl="1"/>
            <a:r>
              <a:rPr lang="en-US" sz="2200" dirty="0">
                <a:latin typeface="Times New Roman" panose="02020603050405020304" pitchFamily="18" charset="0"/>
                <a:cs typeface="Times New Roman" panose="02020603050405020304" pitchFamily="18" charset="0"/>
              </a:rPr>
              <a:t>= is used when setting something equal to something else</a:t>
            </a:r>
          </a:p>
          <a:p>
            <a:pPr lvl="1"/>
            <a:r>
              <a:rPr lang="en-US" sz="2200" dirty="0">
                <a:latin typeface="Times New Roman" panose="02020603050405020304" pitchFamily="18" charset="0"/>
                <a:cs typeface="Times New Roman" panose="02020603050405020304" pitchFamily="18" charset="0"/>
              </a:rPr>
              <a:t>== is used when testing for an equality</a:t>
            </a:r>
          </a:p>
          <a:p>
            <a:r>
              <a:rPr lang="en-US" sz="2400" dirty="0">
                <a:latin typeface="Times New Roman" panose="02020603050405020304" pitchFamily="18" charset="0"/>
                <a:cs typeface="Times New Roman" panose="02020603050405020304" pitchFamily="18" charset="0"/>
              </a:rPr>
              <a:t>!= denotes not equal</a:t>
            </a:r>
          </a:p>
        </p:txBody>
      </p:sp>
    </p:spTree>
    <p:extLst>
      <p:ext uri="{BB962C8B-B14F-4D97-AF65-F5344CB8AC3E}">
        <p14:creationId xmlns:p14="http://schemas.microsoft.com/office/powerpoint/2010/main" val="3325184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Before we get started…</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a:xfrm>
            <a:off x="2231136" y="2395728"/>
            <a:ext cx="7729728" cy="4059936"/>
          </a:xfrm>
        </p:spPr>
        <p:txBody>
          <a:bodyPr>
            <a:normAutofit lnSpcReduction="10000"/>
          </a:bodyPr>
          <a:lstStyle/>
          <a:p>
            <a:r>
              <a:rPr lang="en-US" sz="2400" dirty="0">
                <a:latin typeface="Times New Roman" panose="02020603050405020304" pitchFamily="18" charset="0"/>
                <a:cs typeface="Times New Roman" panose="02020603050405020304" pitchFamily="18" charset="0"/>
              </a:rPr>
              <a:t>Basic data types:</a:t>
            </a:r>
          </a:p>
          <a:p>
            <a:pPr lvl="1"/>
            <a:r>
              <a:rPr lang="en-US" sz="2200" u="sng" dirty="0" err="1">
                <a:latin typeface="Times New Roman" panose="02020603050405020304" pitchFamily="18" charset="0"/>
                <a:cs typeface="Times New Roman" panose="02020603050405020304" pitchFamily="18" charset="0"/>
              </a:rPr>
              <a:t>int</a:t>
            </a:r>
            <a:r>
              <a:rPr lang="en-US" sz="2200" dirty="0">
                <a:latin typeface="Times New Roman" panose="02020603050405020304" pitchFamily="18" charset="0"/>
                <a:cs typeface="Times New Roman" panose="02020603050405020304" pitchFamily="18" charset="0"/>
              </a:rPr>
              <a:t> : numeric data that only contains whole integer values</a:t>
            </a:r>
          </a:p>
          <a:p>
            <a:pPr lvl="1"/>
            <a:r>
              <a:rPr lang="en-US" sz="2200" u="sng" dirty="0">
                <a:latin typeface="Times New Roman" panose="02020603050405020304" pitchFamily="18" charset="0"/>
                <a:cs typeface="Times New Roman" panose="02020603050405020304" pitchFamily="18" charset="0"/>
              </a:rPr>
              <a:t>float</a:t>
            </a:r>
            <a:r>
              <a:rPr lang="en-US" sz="2200" dirty="0">
                <a:latin typeface="Times New Roman" panose="02020603050405020304" pitchFamily="18" charset="0"/>
                <a:cs typeface="Times New Roman" panose="02020603050405020304" pitchFamily="18" charset="0"/>
              </a:rPr>
              <a:t> : numeric data that includes decimals</a:t>
            </a:r>
          </a:p>
          <a:p>
            <a:pPr lvl="1"/>
            <a:r>
              <a:rPr lang="en-US" sz="2200" u="sng" dirty="0">
                <a:latin typeface="Times New Roman" panose="02020603050405020304" pitchFamily="18" charset="0"/>
                <a:cs typeface="Times New Roman" panose="02020603050405020304" pitchFamily="18" charset="0"/>
              </a:rPr>
              <a:t>string</a:t>
            </a:r>
            <a:r>
              <a:rPr lang="en-US" sz="2200" dirty="0">
                <a:latin typeface="Times New Roman" panose="02020603050405020304" pitchFamily="18" charset="0"/>
                <a:cs typeface="Times New Roman" panose="02020603050405020304" pitchFamily="18" charset="0"/>
              </a:rPr>
              <a:t> : a collection of characters that do not hold numeric value</a:t>
            </a:r>
          </a:p>
          <a:p>
            <a:pPr marL="228600" lvl="1" indent="0">
              <a:buNone/>
            </a:pPr>
            <a:r>
              <a:rPr lang="en-US" sz="2200" dirty="0">
                <a:latin typeface="Times New Roman" panose="02020603050405020304" pitchFamily="18" charset="0"/>
                <a:cs typeface="Times New Roman" panose="02020603050405020304" pitchFamily="18" charset="0"/>
              </a:rPr>
              <a:t>	(for example: </a:t>
            </a:r>
            <a:r>
              <a:rPr lang="en-US" sz="2200" i="1" dirty="0">
                <a:latin typeface="Times New Roman" panose="02020603050405020304" pitchFamily="18" charset="0"/>
                <a:cs typeface="Times New Roman" panose="02020603050405020304" pitchFamily="18" charset="0"/>
              </a:rPr>
              <a:t>”words”, “words 1234”</a:t>
            </a:r>
            <a:r>
              <a:rPr lang="en-US" sz="2200" dirty="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Comments are important for all coding: in Stata “//” indicates the beginning of a comment. Use comments to explain what it is you are doing with your code</a:t>
            </a:r>
          </a:p>
        </p:txBody>
      </p:sp>
    </p:spTree>
    <p:extLst>
      <p:ext uri="{BB962C8B-B14F-4D97-AF65-F5344CB8AC3E}">
        <p14:creationId xmlns:p14="http://schemas.microsoft.com/office/powerpoint/2010/main" val="2255758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Take a look at the data</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We will first be using the file “</a:t>
            </a:r>
            <a:r>
              <a:rPr lang="en-US" sz="2400" dirty="0" err="1">
                <a:latin typeface="Times New Roman" panose="02020603050405020304" pitchFamily="18" charset="0"/>
                <a:cs typeface="Times New Roman" panose="02020603050405020304" pitchFamily="18" charset="0"/>
              </a:rPr>
              <a:t>apple.xlsx</a:t>
            </a:r>
            <a:r>
              <a:rPr lang="en-US" sz="2400" dirty="0">
                <a:latin typeface="Times New Roman" panose="02020603050405020304" pitchFamily="18" charset="0"/>
                <a:cs typeface="Times New Roman" panose="02020603050405020304" pitchFamily="18" charset="0"/>
              </a:rPr>
              <a:t>”</a:t>
            </a:r>
          </a:p>
          <a:p>
            <a:r>
              <a:rPr lang="en-US" sz="2400" dirty="0">
                <a:latin typeface="Times New Roman" panose="02020603050405020304" pitchFamily="18" charset="0"/>
                <a:cs typeface="Times New Roman" panose="02020603050405020304" pitchFamily="18" charset="0"/>
              </a:rPr>
              <a:t>Open the excel file</a:t>
            </a:r>
          </a:p>
          <a:p>
            <a:r>
              <a:rPr lang="en-US" sz="2400" dirty="0">
                <a:latin typeface="Times New Roman" panose="02020603050405020304" pitchFamily="18" charset="0"/>
                <a:cs typeface="Times New Roman" panose="02020603050405020304" pitchFamily="18" charset="0"/>
              </a:rPr>
              <a:t>Get an idea of the variables, and the types of each variable</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Make note of the file’s location</a:t>
            </a:r>
          </a:p>
          <a:p>
            <a:pPr marL="457200" lvl="2" indent="0">
              <a:buNone/>
            </a:pPr>
            <a:r>
              <a:rPr lang="en-US" sz="2200" dirty="0">
                <a:latin typeface="Times New Roman" panose="02020603050405020304" pitchFamily="18" charset="0"/>
                <a:cs typeface="Times New Roman" panose="02020603050405020304" pitchFamily="18" charset="0"/>
              </a:rPr>
              <a:t>(properties/get info </a:t>
            </a:r>
            <a:r>
              <a:rPr lang="en-US" sz="2200" dirty="0">
                <a:solidFill>
                  <a:schemeClr val="tx1"/>
                </a:solidFill>
                <a:latin typeface="Times New Roman" panose="02020603050405020304" pitchFamily="18" charset="0"/>
                <a:cs typeface="Times New Roman" panose="02020603050405020304" pitchFamily="18" charset="0"/>
              </a:rPr>
              <a:t>→ location/where)</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5530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297E2-7F5C-3141-8DB5-110160A93C9E}"/>
              </a:ext>
            </a:extLst>
          </p:cNvPr>
          <p:cNvSpPr>
            <a:spLocks noGrp="1"/>
          </p:cNvSpPr>
          <p:nvPr>
            <p:ph type="title"/>
          </p:nvPr>
        </p:nvSpPr>
        <p:spPr>
          <a:xfrm>
            <a:off x="2231135" y="375362"/>
            <a:ext cx="7729728" cy="1188720"/>
          </a:xfrm>
        </p:spPr>
        <p:txBody>
          <a:bodyPr/>
          <a:lstStyle/>
          <a:p>
            <a:r>
              <a:rPr lang="en-US" cap="none" dirty="0">
                <a:latin typeface="Times New Roman" panose="02020603050405020304" pitchFamily="18" charset="0"/>
                <a:cs typeface="Times New Roman" panose="02020603050405020304" pitchFamily="18" charset="0"/>
              </a:rPr>
              <a:t>Opening Stata</a:t>
            </a:r>
          </a:p>
        </p:txBody>
      </p:sp>
      <p:sp>
        <p:nvSpPr>
          <p:cNvPr id="3" name="Content Placeholder 2">
            <a:extLst>
              <a:ext uri="{FF2B5EF4-FFF2-40B4-BE49-F238E27FC236}">
                <a16:creationId xmlns:a16="http://schemas.microsoft.com/office/drawing/2014/main" id="{E66C0433-0898-2743-9A53-3E2D947C3DF5}"/>
              </a:ext>
            </a:extLst>
          </p:cNvPr>
          <p:cNvSpPr>
            <a:spLocks noGrp="1"/>
          </p:cNvSpPr>
          <p:nvPr>
            <p:ph idx="1"/>
          </p:nvPr>
        </p:nvSpPr>
        <p:spPr>
          <a:xfrm>
            <a:off x="2231135" y="2337255"/>
            <a:ext cx="7729728" cy="4376366"/>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r>
              <a:rPr lang="en-US" sz="2000" dirty="0"/>
              <a:t>It’s convenient to use do-files to keep a record of your code</a:t>
            </a:r>
          </a:p>
        </p:txBody>
      </p:sp>
      <p:pic>
        <p:nvPicPr>
          <p:cNvPr id="4" name="Picture 3">
            <a:extLst>
              <a:ext uri="{FF2B5EF4-FFF2-40B4-BE49-F238E27FC236}">
                <a16:creationId xmlns:a16="http://schemas.microsoft.com/office/drawing/2014/main" id="{4E92C982-DDF5-C542-9EF3-C9D1F97F7157}"/>
              </a:ext>
            </a:extLst>
          </p:cNvPr>
          <p:cNvPicPr>
            <a:picLocks noChangeAspect="1"/>
          </p:cNvPicPr>
          <p:nvPr/>
        </p:nvPicPr>
        <p:blipFill>
          <a:blip r:embed="rId2"/>
          <a:stretch>
            <a:fillRect/>
          </a:stretch>
        </p:blipFill>
        <p:spPr>
          <a:xfrm>
            <a:off x="2990596" y="1648303"/>
            <a:ext cx="6210806" cy="4656245"/>
          </a:xfrm>
          <a:prstGeom prst="rect">
            <a:avLst/>
          </a:prstGeom>
        </p:spPr>
      </p:pic>
    </p:spTree>
    <p:extLst>
      <p:ext uri="{BB962C8B-B14F-4D97-AF65-F5344CB8AC3E}">
        <p14:creationId xmlns:p14="http://schemas.microsoft.com/office/powerpoint/2010/main" val="3929517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2804F-3AD7-E347-8AFC-35C260408FC4}"/>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Creating/setting a directory</a:t>
            </a:r>
          </a:p>
        </p:txBody>
      </p:sp>
      <p:sp>
        <p:nvSpPr>
          <p:cNvPr id="3" name="Content Placeholder 2">
            <a:extLst>
              <a:ext uri="{FF2B5EF4-FFF2-40B4-BE49-F238E27FC236}">
                <a16:creationId xmlns:a16="http://schemas.microsoft.com/office/drawing/2014/main" id="{50C7CD77-A54F-4E41-B5B3-37CC6569D597}"/>
              </a:ext>
            </a:extLst>
          </p:cNvPr>
          <p:cNvSpPr>
            <a:spLocks noGrp="1"/>
          </p:cNvSpPr>
          <p:nvPr>
            <p:ph idx="1"/>
          </p:nvPr>
        </p:nvSpPr>
        <p:spPr/>
        <p:txBody>
          <a:bodyPr>
            <a:normAutofit/>
          </a:bodyPr>
          <a:lstStyle/>
          <a:p>
            <a:r>
              <a:rPr lang="en-US" sz="2400" dirty="0">
                <a:latin typeface="Times New Roman" panose="02020603050405020304" pitchFamily="18" charset="0"/>
                <a:cs typeface="Times New Roman" panose="02020603050405020304" pitchFamily="18" charset="0"/>
              </a:rPr>
              <a:t>To help organize our project, it is helpful to create a directory (folder) where we will store all our files</a:t>
            </a:r>
          </a:p>
          <a:p>
            <a:r>
              <a:rPr lang="en-US" sz="2400" dirty="0">
                <a:latin typeface="Times New Roman" panose="02020603050405020304" pitchFamily="18" charset="0"/>
                <a:cs typeface="Times New Roman" panose="02020603050405020304" pitchFamily="18" charset="0"/>
              </a:rPr>
              <a:t>The following commands are in their general forms:</a:t>
            </a:r>
          </a:p>
          <a:p>
            <a:endParaRPr lang="en-US" sz="1000" dirty="0">
              <a:latin typeface="Times New Roman" panose="02020603050405020304" pitchFamily="18" charset="0"/>
              <a:cs typeface="Times New Roman" panose="02020603050405020304" pitchFamily="18" charset="0"/>
            </a:endParaRPr>
          </a:p>
          <a:p>
            <a:pPr marL="0" indent="0">
              <a:buNone/>
            </a:pPr>
            <a:r>
              <a:rPr lang="en-US" sz="2400" b="1" i="1" dirty="0" err="1">
                <a:latin typeface="Times New Roman" panose="02020603050405020304" pitchFamily="18" charset="0"/>
                <a:cs typeface="Times New Roman" panose="02020603050405020304" pitchFamily="18" charset="0"/>
              </a:rPr>
              <a:t>mkdir</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folderlocation</a:t>
            </a:r>
            <a:r>
              <a:rPr lang="en-US" sz="2400" b="1" i="1" dirty="0">
                <a:latin typeface="Times New Roman" panose="02020603050405020304" pitchFamily="18" charset="0"/>
                <a:cs typeface="Times New Roman" panose="02020603050405020304" pitchFamily="18" charset="0"/>
              </a:rPr>
              <a:t>…\</a:t>
            </a:r>
            <a:r>
              <a:rPr lang="en-US" sz="2400" b="1" i="1" dirty="0" err="1">
                <a:latin typeface="Times New Roman" panose="02020603050405020304" pitchFamily="18" charset="0"/>
                <a:cs typeface="Times New Roman" panose="02020603050405020304" pitchFamily="18" charset="0"/>
              </a:rPr>
              <a:t>directoryname</a:t>
            </a:r>
            <a:r>
              <a:rPr lang="en-US" sz="2400" b="1" i="1" dirty="0">
                <a:latin typeface="Times New Roman" panose="02020603050405020304" pitchFamily="18" charset="0"/>
                <a:cs typeface="Times New Roman" panose="02020603050405020304" pitchFamily="18" charset="0"/>
              </a:rPr>
              <a:t>”</a:t>
            </a:r>
          </a:p>
          <a:p>
            <a:pPr marL="0" indent="0">
              <a:buNone/>
            </a:pPr>
            <a:r>
              <a:rPr lang="en-US" sz="2400" b="1" i="1" dirty="0">
                <a:latin typeface="Times New Roman" panose="02020603050405020304" pitchFamily="18" charset="0"/>
                <a:cs typeface="Times New Roman" panose="02020603050405020304" pitchFamily="18" charset="0"/>
              </a:rPr>
              <a:t>cd “</a:t>
            </a:r>
            <a:r>
              <a:rPr lang="en-US" sz="2400" b="1" i="1" dirty="0" err="1">
                <a:latin typeface="Times New Roman" panose="02020603050405020304" pitchFamily="18" charset="0"/>
                <a:cs typeface="Times New Roman" panose="02020603050405020304" pitchFamily="18" charset="0"/>
              </a:rPr>
              <a:t>directoryname</a:t>
            </a:r>
            <a:r>
              <a:rPr lang="en-US" sz="2400" b="1" i="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08418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C152F-0FF1-064B-AF2A-750609BA9542}"/>
              </a:ext>
            </a:extLst>
          </p:cNvPr>
          <p:cNvSpPr>
            <a:spLocks noGrp="1"/>
          </p:cNvSpPr>
          <p:nvPr>
            <p:ph type="title"/>
          </p:nvPr>
        </p:nvSpPr>
        <p:spPr/>
        <p:txBody>
          <a:bodyPr/>
          <a:lstStyle/>
          <a:p>
            <a:r>
              <a:rPr lang="en-US" cap="none" dirty="0">
                <a:latin typeface="Times New Roman" panose="02020603050405020304" pitchFamily="18" charset="0"/>
                <a:cs typeface="Times New Roman" panose="02020603050405020304" pitchFamily="18" charset="0"/>
              </a:rPr>
              <a:t>Loading in our data</a:t>
            </a:r>
          </a:p>
        </p:txBody>
      </p:sp>
      <p:sp>
        <p:nvSpPr>
          <p:cNvPr id="3" name="Content Placeholder 2">
            <a:extLst>
              <a:ext uri="{FF2B5EF4-FFF2-40B4-BE49-F238E27FC236}">
                <a16:creationId xmlns:a16="http://schemas.microsoft.com/office/drawing/2014/main" id="{E9293CA5-FCE5-EA42-97A5-65C240710537}"/>
              </a:ext>
            </a:extLst>
          </p:cNvPr>
          <p:cNvSpPr>
            <a:spLocks noGrp="1"/>
          </p:cNvSpPr>
          <p:nvPr>
            <p:ph idx="1"/>
          </p:nvPr>
        </p:nvSpPr>
        <p:spPr>
          <a:xfrm>
            <a:off x="2231136" y="2468880"/>
            <a:ext cx="7729728" cy="3730752"/>
          </a:xfrm>
        </p:spPr>
        <p:txBody>
          <a:bodyPr>
            <a:normAutofit lnSpcReduction="10000"/>
          </a:bodyPr>
          <a:lstStyle/>
          <a:p>
            <a:pPr marL="0" indent="0">
              <a:buNone/>
            </a:pPr>
            <a:r>
              <a:rPr lang="en-US" sz="2400" dirty="0">
                <a:latin typeface="Times New Roman" panose="02020603050405020304" pitchFamily="18" charset="0"/>
                <a:cs typeface="Times New Roman" panose="02020603050405020304" pitchFamily="18" charset="0"/>
              </a:rPr>
              <a:t>Currently Stata is empty, so we need to load in our data</a:t>
            </a:r>
          </a:p>
          <a:p>
            <a:pPr marL="0" indent="0">
              <a:buNone/>
            </a:pPr>
            <a:r>
              <a:rPr lang="en-US" sz="2400" b="1" i="1" dirty="0">
                <a:latin typeface="Times New Roman" panose="02020603050405020304" pitchFamily="18" charset="0"/>
                <a:cs typeface="Times New Roman" panose="02020603050405020304" pitchFamily="18" charset="0"/>
              </a:rPr>
              <a:t>import excel “\</a:t>
            </a:r>
            <a:r>
              <a:rPr lang="en-US" sz="2400" b="1" i="1" dirty="0" err="1">
                <a:latin typeface="Times New Roman" panose="02020603050405020304" pitchFamily="18" charset="0"/>
                <a:cs typeface="Times New Roman" panose="02020603050405020304" pitchFamily="18" charset="0"/>
              </a:rPr>
              <a:t>filelocation</a:t>
            </a:r>
            <a:r>
              <a:rPr lang="en-US" sz="2400" b="1" i="1" dirty="0">
                <a:latin typeface="Times New Roman" panose="02020603050405020304" pitchFamily="18" charset="0"/>
                <a:cs typeface="Times New Roman" panose="02020603050405020304" pitchFamily="18" charset="0"/>
              </a:rPr>
              <a:t>…\</a:t>
            </a:r>
            <a:r>
              <a:rPr lang="en-US" sz="2400" b="1" i="1" dirty="0" err="1">
                <a:latin typeface="Times New Roman" panose="02020603050405020304" pitchFamily="18" charset="0"/>
                <a:cs typeface="Times New Roman" panose="02020603050405020304" pitchFamily="18" charset="0"/>
              </a:rPr>
              <a:t>filename.xlsx</a:t>
            </a:r>
            <a:r>
              <a:rPr lang="en-US" sz="2400" b="1" i="1" dirty="0">
                <a:latin typeface="Times New Roman" panose="02020603050405020304" pitchFamily="18" charset="0"/>
                <a:cs typeface="Times New Roman" panose="02020603050405020304" pitchFamily="18" charset="0"/>
              </a:rPr>
              <a:t>”, </a:t>
            </a:r>
            <a:r>
              <a:rPr lang="en-US" sz="2400" b="1" i="1" dirty="0" err="1">
                <a:latin typeface="Times New Roman" panose="02020603050405020304" pitchFamily="18" charset="0"/>
                <a:cs typeface="Times New Roman" panose="02020603050405020304" pitchFamily="18" charset="0"/>
              </a:rPr>
              <a:t>firstrow</a:t>
            </a:r>
            <a:r>
              <a:rPr lang="en-US" sz="2400" b="1" i="1" dirty="0">
                <a:latin typeface="Times New Roman" panose="02020603050405020304" pitchFamily="18" charset="0"/>
                <a:cs typeface="Times New Roman" panose="02020603050405020304" pitchFamily="18" charset="0"/>
              </a:rPr>
              <a:t> clear</a:t>
            </a:r>
          </a:p>
          <a:p>
            <a:r>
              <a:rPr lang="en-US" sz="2400" i="1" dirty="0" err="1">
                <a:latin typeface="Times New Roman" panose="02020603050405020304" pitchFamily="18" charset="0"/>
                <a:cs typeface="Times New Roman" panose="02020603050405020304" pitchFamily="18" charset="0"/>
              </a:rPr>
              <a:t>firstrow</a:t>
            </a:r>
            <a:r>
              <a:rPr lang="en-US" sz="2400" i="1"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takes the entries of the first row of the excel file as the variable names</a:t>
            </a:r>
          </a:p>
          <a:p>
            <a:endParaRPr lang="en-US" sz="2400" dirty="0">
              <a:latin typeface="Times New Roman" panose="02020603050405020304" pitchFamily="18" charset="0"/>
              <a:cs typeface="Times New Roman" panose="02020603050405020304" pitchFamily="18" charset="0"/>
            </a:endParaRPr>
          </a:p>
          <a:p>
            <a:pPr marL="0" indent="0">
              <a:buNone/>
            </a:pPr>
            <a:r>
              <a:rPr lang="en-US" sz="2400" dirty="0">
                <a:latin typeface="Times New Roman" panose="02020603050405020304" pitchFamily="18" charset="0"/>
                <a:cs typeface="Times New Roman" panose="02020603050405020304" pitchFamily="18" charset="0"/>
              </a:rPr>
              <a:t>Alternatively:</a:t>
            </a:r>
          </a:p>
          <a:p>
            <a:pPr marL="0" indent="0">
              <a:buNone/>
            </a:pPr>
            <a:r>
              <a:rPr lang="en-US" sz="2400" i="1" dirty="0">
                <a:latin typeface="Times New Roman" panose="02020603050405020304" pitchFamily="18" charset="0"/>
                <a:cs typeface="Times New Roman" panose="02020603050405020304" pitchFamily="18" charset="0"/>
              </a:rPr>
              <a:t>import delimited “</a:t>
            </a:r>
            <a:r>
              <a:rPr lang="en-US" sz="2400" i="1" dirty="0" err="1">
                <a:latin typeface="Times New Roman" panose="02020603050405020304" pitchFamily="18" charset="0"/>
                <a:cs typeface="Times New Roman" panose="02020603050405020304" pitchFamily="18" charset="0"/>
              </a:rPr>
              <a:t>filelocation</a:t>
            </a:r>
            <a:r>
              <a:rPr lang="en-US" sz="2400" i="1" dirty="0">
                <a:latin typeface="Times New Roman" panose="02020603050405020304" pitchFamily="18" charset="0"/>
                <a:cs typeface="Times New Roman" panose="02020603050405020304" pitchFamily="18" charset="0"/>
              </a:rPr>
              <a:t>…\</a:t>
            </a:r>
            <a:r>
              <a:rPr lang="en-US" sz="2400" i="1" dirty="0" err="1">
                <a:latin typeface="Times New Roman" panose="02020603050405020304" pitchFamily="18" charset="0"/>
                <a:cs typeface="Times New Roman" panose="02020603050405020304" pitchFamily="18" charset="0"/>
              </a:rPr>
              <a:t>filename.xlsx</a:t>
            </a:r>
            <a:r>
              <a:rPr lang="en-US" sz="2400" i="1" dirty="0">
                <a:latin typeface="Times New Roman" panose="02020603050405020304" pitchFamily="18" charset="0"/>
                <a:cs typeface="Times New Roman" panose="02020603050405020304" pitchFamily="18" charset="0"/>
              </a:rPr>
              <a:t>”, clear</a:t>
            </a:r>
          </a:p>
          <a:p>
            <a:r>
              <a:rPr lang="en-US" sz="2400" dirty="0">
                <a:latin typeface="Times New Roman" panose="02020603050405020304" pitchFamily="18" charset="0"/>
                <a:cs typeface="Times New Roman" panose="02020603050405020304" pitchFamily="18" charset="0"/>
              </a:rPr>
              <a:t>Works for non excel files as well</a:t>
            </a:r>
          </a:p>
        </p:txBody>
      </p:sp>
    </p:spTree>
    <p:extLst>
      <p:ext uri="{BB962C8B-B14F-4D97-AF65-F5344CB8AC3E}">
        <p14:creationId xmlns:p14="http://schemas.microsoft.com/office/powerpoint/2010/main" val="2273114761"/>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{5F05FF45-3424-A84F-8064-E71B957C01B3}tf10001120</Template>
  <TotalTime>2006</TotalTime>
  <Words>1769</Words>
  <Application>Microsoft Macintosh PowerPoint</Application>
  <PresentationFormat>Widescreen</PresentationFormat>
  <Paragraphs>194</Paragraphs>
  <Slides>23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Gill Sans MT</vt:lpstr>
      <vt:lpstr>Times New Roman</vt:lpstr>
      <vt:lpstr>Parcel</vt:lpstr>
      <vt:lpstr>Introduction to Stata Programming</vt:lpstr>
      <vt:lpstr>Course structure:</vt:lpstr>
      <vt:lpstr>What is Stata?</vt:lpstr>
      <vt:lpstr>Before we get started…</vt:lpstr>
      <vt:lpstr>Before we get started…</vt:lpstr>
      <vt:lpstr>Take a look at the data</vt:lpstr>
      <vt:lpstr>Opening Stata</vt:lpstr>
      <vt:lpstr>Creating/setting a directory</vt:lpstr>
      <vt:lpstr>Loading in our data</vt:lpstr>
      <vt:lpstr>First dive</vt:lpstr>
      <vt:lpstr>Preparing our data</vt:lpstr>
      <vt:lpstr>Variables</vt:lpstr>
      <vt:lpstr>Variables</vt:lpstr>
      <vt:lpstr>Variables</vt:lpstr>
      <vt:lpstr>Saving our data</vt:lpstr>
      <vt:lpstr>Merging our data</vt:lpstr>
      <vt:lpstr>Merging our data</vt:lpstr>
      <vt:lpstr>Visualizing our data</vt:lpstr>
      <vt:lpstr>Visualizing our data</vt:lpstr>
      <vt:lpstr>Visualizing our data</vt:lpstr>
      <vt:lpstr>Visualizing our data</vt:lpstr>
      <vt:lpstr>Regressions</vt:lpstr>
      <vt:lpstr>Time for some practice!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Stata Programming</dc:title>
  <dc:creator>Seth Villanueva</dc:creator>
  <cp:lastModifiedBy>Seth Villanueva</cp:lastModifiedBy>
  <cp:revision>105</cp:revision>
  <dcterms:created xsi:type="dcterms:W3CDTF">2018-10-26T23:34:48Z</dcterms:created>
  <dcterms:modified xsi:type="dcterms:W3CDTF">2018-10-29T07:30:23Z</dcterms:modified>
</cp:coreProperties>
</file>

<file path=docProps/thumbnail.jpeg>
</file>